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74" r:id="rId3"/>
    <p:sldMasterId id="2147483689" r:id="rId4"/>
  </p:sldMasterIdLst>
  <p:notesMasterIdLst>
    <p:notesMasterId r:id="rId14"/>
  </p:notesMasterIdLst>
  <p:sldIdLst>
    <p:sldId id="260" r:id="rId5"/>
    <p:sldId id="269" r:id="rId6"/>
    <p:sldId id="2374" r:id="rId7"/>
    <p:sldId id="2378" r:id="rId8"/>
    <p:sldId id="266" r:id="rId9"/>
    <p:sldId id="278" r:id="rId10"/>
    <p:sldId id="2379" r:id="rId11"/>
    <p:sldId id="265" r:id="rId12"/>
    <p:sldId id="27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" panose="020B0604020202020204" charset="0"/>
      <p:regular r:id="rId19"/>
      <p:bold r:id="rId20"/>
      <p:italic r:id="rId21"/>
      <p:boldItalic r:id="rId22"/>
    </p:embeddedFont>
    <p:embeddedFont>
      <p:font typeface="Noticia Text" panose="020B0604020202020204" charset="0"/>
      <p:regular r:id="rId23"/>
      <p:bold r:id="rId24"/>
      <p:italic r:id="rId25"/>
      <p:boldItalic r:id="rId26"/>
    </p:embeddedFont>
    <p:embeddedFont>
      <p:font typeface="Oswald" panose="00000500000000000000" pitchFamily="2" charset="0"/>
      <p:regular r:id="rId27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Rockwell" panose="02060603020205020403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qKk6Hi8DymlJbNrOrmmmLnNNk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2"/>
    <p:restoredTop sz="84103"/>
  </p:normalViewPr>
  <p:slideViewPr>
    <p:cSldViewPr snapToGrid="0" snapToObjects="1">
      <p:cViewPr varScale="1">
        <p:scale>
          <a:sx n="56" d="100"/>
          <a:sy n="56" d="100"/>
        </p:scale>
        <p:origin x="133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4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0E34C-B493-374C-B66C-B59BB4377F27}" type="doc">
      <dgm:prSet loTypeId="urn:microsoft.com/office/officeart/2005/8/layout/defaul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4C7FDDB-AC33-604E-AE5B-195440EE8199}">
      <dgm:prSet phldrT="[Text]"/>
      <dgm:spPr/>
      <dgm:t>
        <a:bodyPr/>
        <a:lstStyle/>
        <a:p>
          <a:r>
            <a:rPr lang="en-US" dirty="0"/>
            <a:t>Expand connectivity and engagement in region</a:t>
          </a:r>
        </a:p>
      </dgm:t>
    </dgm:pt>
    <dgm:pt modelId="{B3314211-1F9A-5C45-AC10-94506B95D283}" type="parTrans" cxnId="{373EF875-4944-5847-AD2A-333F08289950}">
      <dgm:prSet/>
      <dgm:spPr/>
      <dgm:t>
        <a:bodyPr/>
        <a:lstStyle/>
        <a:p>
          <a:endParaRPr lang="en-US"/>
        </a:p>
      </dgm:t>
    </dgm:pt>
    <dgm:pt modelId="{C7F1A269-86E4-E14C-A997-70F60F05424C}" type="sibTrans" cxnId="{373EF875-4944-5847-AD2A-333F08289950}">
      <dgm:prSet/>
      <dgm:spPr/>
      <dgm:t>
        <a:bodyPr/>
        <a:lstStyle/>
        <a:p>
          <a:endParaRPr lang="en-US"/>
        </a:p>
      </dgm:t>
    </dgm:pt>
    <dgm:pt modelId="{B65A114A-549B-FE40-8E4A-04F1F0330FCF}">
      <dgm:prSet phldrT="[Text]"/>
      <dgm:spPr/>
      <dgm:t>
        <a:bodyPr/>
        <a:lstStyle/>
        <a:p>
          <a:r>
            <a:rPr lang="en-US" dirty="0"/>
            <a:t>Identify current OA research gaps, needs, and challenges</a:t>
          </a:r>
        </a:p>
      </dgm:t>
    </dgm:pt>
    <dgm:pt modelId="{13FDEC36-387A-E342-B5B3-CF3E686BE153}" type="parTrans" cxnId="{F8BE97E7-3502-B74D-8030-100230BC53D7}">
      <dgm:prSet/>
      <dgm:spPr/>
      <dgm:t>
        <a:bodyPr/>
        <a:lstStyle/>
        <a:p>
          <a:endParaRPr lang="en-US"/>
        </a:p>
      </dgm:t>
    </dgm:pt>
    <dgm:pt modelId="{4BB04868-2E51-974C-AD50-4EF712E27805}" type="sibTrans" cxnId="{F8BE97E7-3502-B74D-8030-100230BC53D7}">
      <dgm:prSet/>
      <dgm:spPr/>
      <dgm:t>
        <a:bodyPr/>
        <a:lstStyle/>
        <a:p>
          <a:endParaRPr lang="en-US"/>
        </a:p>
      </dgm:t>
    </dgm:pt>
    <dgm:pt modelId="{D65A8BA4-5B61-8846-B9CE-726C0DF3A58B}">
      <dgm:prSet phldrT="[Text]"/>
      <dgm:spPr/>
      <dgm:t>
        <a:bodyPr/>
        <a:lstStyle/>
        <a:p>
          <a:r>
            <a:rPr lang="en-US" dirty="0"/>
            <a:t>Build and strengthen capacity to monitor and understand OA</a:t>
          </a:r>
        </a:p>
      </dgm:t>
    </dgm:pt>
    <dgm:pt modelId="{A0652D18-FE16-FB46-B063-569860FF67D9}" type="parTrans" cxnId="{838C4B8A-79AA-3B4B-A012-FB9C2851C12F}">
      <dgm:prSet/>
      <dgm:spPr/>
      <dgm:t>
        <a:bodyPr/>
        <a:lstStyle/>
        <a:p>
          <a:endParaRPr lang="en-US"/>
        </a:p>
      </dgm:t>
    </dgm:pt>
    <dgm:pt modelId="{1972CE9E-DCE5-FB4B-AEE3-58FD02E3BFB1}" type="sibTrans" cxnId="{838C4B8A-79AA-3B4B-A012-FB9C2851C12F}">
      <dgm:prSet/>
      <dgm:spPr/>
      <dgm:t>
        <a:bodyPr/>
        <a:lstStyle/>
        <a:p>
          <a:endParaRPr lang="en-US"/>
        </a:p>
      </dgm:t>
    </dgm:pt>
    <dgm:pt modelId="{C7FC3FBB-FB32-0C47-9839-C825FFA3B519}">
      <dgm:prSet phldrT="[Text]"/>
      <dgm:spPr/>
      <dgm:t>
        <a:bodyPr/>
        <a:lstStyle/>
        <a:p>
          <a:r>
            <a:rPr lang="en-US" dirty="0"/>
            <a:t>Identify current and/or potential impacts of OA</a:t>
          </a:r>
        </a:p>
      </dgm:t>
    </dgm:pt>
    <dgm:pt modelId="{CA073546-C223-EE4C-AF4D-B843758493E5}" type="parTrans" cxnId="{34F58E5F-A505-034E-A0A9-7C195B8F22ED}">
      <dgm:prSet/>
      <dgm:spPr/>
      <dgm:t>
        <a:bodyPr/>
        <a:lstStyle/>
        <a:p>
          <a:endParaRPr lang="en-US"/>
        </a:p>
      </dgm:t>
    </dgm:pt>
    <dgm:pt modelId="{8AB87B44-8BD7-DE44-9515-A9B02CFA7DD0}" type="sibTrans" cxnId="{34F58E5F-A505-034E-A0A9-7C195B8F22ED}">
      <dgm:prSet/>
      <dgm:spPr/>
      <dgm:t>
        <a:bodyPr/>
        <a:lstStyle/>
        <a:p>
          <a:endParaRPr lang="en-US"/>
        </a:p>
      </dgm:t>
    </dgm:pt>
    <dgm:pt modelId="{9F056C67-E170-544D-8782-3511407AC1FB}">
      <dgm:prSet phldrT="[Text]"/>
      <dgm:spPr/>
      <dgm:t>
        <a:bodyPr/>
        <a:lstStyle/>
        <a:p>
          <a:r>
            <a:rPr lang="en-US" dirty="0"/>
            <a:t>Identify opportunities to reduce local impacts</a:t>
          </a:r>
        </a:p>
      </dgm:t>
    </dgm:pt>
    <dgm:pt modelId="{0EB67D64-3965-5B45-AFB3-CA84EB916D85}" type="parTrans" cxnId="{A227405F-EE6B-704B-9B94-8CBD4EDA7874}">
      <dgm:prSet/>
      <dgm:spPr/>
      <dgm:t>
        <a:bodyPr/>
        <a:lstStyle/>
        <a:p>
          <a:endParaRPr lang="en-US"/>
        </a:p>
      </dgm:t>
    </dgm:pt>
    <dgm:pt modelId="{6EC31186-141F-B34D-95F4-80EB0A0D25CA}" type="sibTrans" cxnId="{A227405F-EE6B-704B-9B94-8CBD4EDA7874}">
      <dgm:prSet/>
      <dgm:spPr/>
      <dgm:t>
        <a:bodyPr/>
        <a:lstStyle/>
        <a:p>
          <a:endParaRPr lang="en-US"/>
        </a:p>
      </dgm:t>
    </dgm:pt>
    <dgm:pt modelId="{C56A03C9-9EF5-4646-B91F-A42979C622BD}">
      <dgm:prSet phldrT="[Text]"/>
      <dgm:spPr/>
      <dgm:t>
        <a:bodyPr/>
        <a:lstStyle/>
        <a:p>
          <a:r>
            <a:rPr lang="en-US" dirty="0"/>
            <a:t>Integrate OA science with policy</a:t>
          </a:r>
        </a:p>
      </dgm:t>
    </dgm:pt>
    <dgm:pt modelId="{A481418D-7AB2-394A-A04C-9942F9FB8614}" type="parTrans" cxnId="{7DDB943E-9520-0642-A625-2D3867BC9705}">
      <dgm:prSet/>
      <dgm:spPr/>
      <dgm:t>
        <a:bodyPr/>
        <a:lstStyle/>
        <a:p>
          <a:endParaRPr lang="en-US"/>
        </a:p>
      </dgm:t>
    </dgm:pt>
    <dgm:pt modelId="{4B210996-6A20-364D-9223-3CAFC8A033F4}" type="sibTrans" cxnId="{7DDB943E-9520-0642-A625-2D3867BC9705}">
      <dgm:prSet/>
      <dgm:spPr/>
      <dgm:t>
        <a:bodyPr/>
        <a:lstStyle/>
        <a:p>
          <a:endParaRPr lang="en-US"/>
        </a:p>
      </dgm:t>
    </dgm:pt>
    <dgm:pt modelId="{68F96CC1-0844-A449-A0C2-0A9D01E1E11F}" type="pres">
      <dgm:prSet presAssocID="{D2A0E34C-B493-374C-B66C-B59BB4377F27}" presName="diagram" presStyleCnt="0">
        <dgm:presLayoutVars>
          <dgm:dir/>
          <dgm:resizeHandles val="exact"/>
        </dgm:presLayoutVars>
      </dgm:prSet>
      <dgm:spPr/>
    </dgm:pt>
    <dgm:pt modelId="{587D8CC5-CFDD-1143-8C21-3D2304EEF091}" type="pres">
      <dgm:prSet presAssocID="{04C7FDDB-AC33-604E-AE5B-195440EE8199}" presName="node" presStyleLbl="node1" presStyleIdx="0" presStyleCnt="6">
        <dgm:presLayoutVars>
          <dgm:bulletEnabled val="1"/>
        </dgm:presLayoutVars>
      </dgm:prSet>
      <dgm:spPr/>
    </dgm:pt>
    <dgm:pt modelId="{5E19EAEB-EB9C-804B-8343-01997DA70294}" type="pres">
      <dgm:prSet presAssocID="{C7F1A269-86E4-E14C-A997-70F60F05424C}" presName="sibTrans" presStyleCnt="0"/>
      <dgm:spPr/>
    </dgm:pt>
    <dgm:pt modelId="{ABF7B281-777D-184C-8D47-F077B4B7390D}" type="pres">
      <dgm:prSet presAssocID="{B65A114A-549B-FE40-8E4A-04F1F0330FCF}" presName="node" presStyleLbl="node1" presStyleIdx="1" presStyleCnt="6">
        <dgm:presLayoutVars>
          <dgm:bulletEnabled val="1"/>
        </dgm:presLayoutVars>
      </dgm:prSet>
      <dgm:spPr/>
    </dgm:pt>
    <dgm:pt modelId="{18BA9ACC-715E-2643-A1EC-FB94E6C98454}" type="pres">
      <dgm:prSet presAssocID="{4BB04868-2E51-974C-AD50-4EF712E27805}" presName="sibTrans" presStyleCnt="0"/>
      <dgm:spPr/>
    </dgm:pt>
    <dgm:pt modelId="{1733A85C-6280-8541-854A-31756BA0A987}" type="pres">
      <dgm:prSet presAssocID="{D65A8BA4-5B61-8846-B9CE-726C0DF3A58B}" presName="node" presStyleLbl="node1" presStyleIdx="2" presStyleCnt="6">
        <dgm:presLayoutVars>
          <dgm:bulletEnabled val="1"/>
        </dgm:presLayoutVars>
      </dgm:prSet>
      <dgm:spPr/>
    </dgm:pt>
    <dgm:pt modelId="{B928E2C4-C9D4-CC43-92C9-0BD387E5AD49}" type="pres">
      <dgm:prSet presAssocID="{1972CE9E-DCE5-FB4B-AEE3-58FD02E3BFB1}" presName="sibTrans" presStyleCnt="0"/>
      <dgm:spPr/>
    </dgm:pt>
    <dgm:pt modelId="{546C79E9-35AE-5446-B283-EE6F7458D504}" type="pres">
      <dgm:prSet presAssocID="{C7FC3FBB-FB32-0C47-9839-C825FFA3B519}" presName="node" presStyleLbl="node1" presStyleIdx="3" presStyleCnt="6">
        <dgm:presLayoutVars>
          <dgm:bulletEnabled val="1"/>
        </dgm:presLayoutVars>
      </dgm:prSet>
      <dgm:spPr/>
    </dgm:pt>
    <dgm:pt modelId="{7C91C416-7D57-894F-BFC7-EF4A0E32DFDB}" type="pres">
      <dgm:prSet presAssocID="{8AB87B44-8BD7-DE44-9515-A9B02CFA7DD0}" presName="sibTrans" presStyleCnt="0"/>
      <dgm:spPr/>
    </dgm:pt>
    <dgm:pt modelId="{972B68D0-FD49-A04B-B132-ADAE7B422C3C}" type="pres">
      <dgm:prSet presAssocID="{9F056C67-E170-544D-8782-3511407AC1FB}" presName="node" presStyleLbl="node1" presStyleIdx="4" presStyleCnt="6">
        <dgm:presLayoutVars>
          <dgm:bulletEnabled val="1"/>
        </dgm:presLayoutVars>
      </dgm:prSet>
      <dgm:spPr/>
    </dgm:pt>
    <dgm:pt modelId="{166B62CE-3CC9-A54C-AAA5-C6BF0EE11461}" type="pres">
      <dgm:prSet presAssocID="{6EC31186-141F-B34D-95F4-80EB0A0D25CA}" presName="sibTrans" presStyleCnt="0"/>
      <dgm:spPr/>
    </dgm:pt>
    <dgm:pt modelId="{61A9AE31-D4BB-9140-A464-0660DE71B965}" type="pres">
      <dgm:prSet presAssocID="{C56A03C9-9EF5-4646-B91F-A42979C622BD}" presName="node" presStyleLbl="node1" presStyleIdx="5" presStyleCnt="6">
        <dgm:presLayoutVars>
          <dgm:bulletEnabled val="1"/>
        </dgm:presLayoutVars>
      </dgm:prSet>
      <dgm:spPr/>
    </dgm:pt>
  </dgm:ptLst>
  <dgm:cxnLst>
    <dgm:cxn modelId="{46DA8103-E08A-D143-8CC4-707417BDCFAB}" type="presOf" srcId="{D2A0E34C-B493-374C-B66C-B59BB4377F27}" destId="{68F96CC1-0844-A449-A0C2-0A9D01E1E11F}" srcOrd="0" destOrd="0" presId="urn:microsoft.com/office/officeart/2005/8/layout/default"/>
    <dgm:cxn modelId="{E0E75E1B-26DF-594A-AEF6-B61A5FD8E00A}" type="presOf" srcId="{9F056C67-E170-544D-8782-3511407AC1FB}" destId="{972B68D0-FD49-A04B-B132-ADAE7B422C3C}" srcOrd="0" destOrd="0" presId="urn:microsoft.com/office/officeart/2005/8/layout/default"/>
    <dgm:cxn modelId="{7DDB943E-9520-0642-A625-2D3867BC9705}" srcId="{D2A0E34C-B493-374C-B66C-B59BB4377F27}" destId="{C56A03C9-9EF5-4646-B91F-A42979C622BD}" srcOrd="5" destOrd="0" parTransId="{A481418D-7AB2-394A-A04C-9942F9FB8614}" sibTransId="{4B210996-6A20-364D-9223-3CAFC8A033F4}"/>
    <dgm:cxn modelId="{A227405F-EE6B-704B-9B94-8CBD4EDA7874}" srcId="{D2A0E34C-B493-374C-B66C-B59BB4377F27}" destId="{9F056C67-E170-544D-8782-3511407AC1FB}" srcOrd="4" destOrd="0" parTransId="{0EB67D64-3965-5B45-AFB3-CA84EB916D85}" sibTransId="{6EC31186-141F-B34D-95F4-80EB0A0D25CA}"/>
    <dgm:cxn modelId="{34F58E5F-A505-034E-A0A9-7C195B8F22ED}" srcId="{D2A0E34C-B493-374C-B66C-B59BB4377F27}" destId="{C7FC3FBB-FB32-0C47-9839-C825FFA3B519}" srcOrd="3" destOrd="0" parTransId="{CA073546-C223-EE4C-AF4D-B843758493E5}" sibTransId="{8AB87B44-8BD7-DE44-9515-A9B02CFA7DD0}"/>
    <dgm:cxn modelId="{DD1CAB5F-E9AF-C04D-B4F7-696DFEF486F4}" type="presOf" srcId="{04C7FDDB-AC33-604E-AE5B-195440EE8199}" destId="{587D8CC5-CFDD-1143-8C21-3D2304EEF091}" srcOrd="0" destOrd="0" presId="urn:microsoft.com/office/officeart/2005/8/layout/default"/>
    <dgm:cxn modelId="{78C87065-D9D4-D241-9944-592DFF42D20D}" type="presOf" srcId="{D65A8BA4-5B61-8846-B9CE-726C0DF3A58B}" destId="{1733A85C-6280-8541-854A-31756BA0A987}" srcOrd="0" destOrd="0" presId="urn:microsoft.com/office/officeart/2005/8/layout/default"/>
    <dgm:cxn modelId="{373EF875-4944-5847-AD2A-333F08289950}" srcId="{D2A0E34C-B493-374C-B66C-B59BB4377F27}" destId="{04C7FDDB-AC33-604E-AE5B-195440EE8199}" srcOrd="0" destOrd="0" parTransId="{B3314211-1F9A-5C45-AC10-94506B95D283}" sibTransId="{C7F1A269-86E4-E14C-A997-70F60F05424C}"/>
    <dgm:cxn modelId="{838C4B8A-79AA-3B4B-A012-FB9C2851C12F}" srcId="{D2A0E34C-B493-374C-B66C-B59BB4377F27}" destId="{D65A8BA4-5B61-8846-B9CE-726C0DF3A58B}" srcOrd="2" destOrd="0" parTransId="{A0652D18-FE16-FB46-B063-569860FF67D9}" sibTransId="{1972CE9E-DCE5-FB4B-AEE3-58FD02E3BFB1}"/>
    <dgm:cxn modelId="{8DC8EDB0-4B1D-7A46-A718-5A3228F76820}" type="presOf" srcId="{C7FC3FBB-FB32-0C47-9839-C825FFA3B519}" destId="{546C79E9-35AE-5446-B283-EE6F7458D504}" srcOrd="0" destOrd="0" presId="urn:microsoft.com/office/officeart/2005/8/layout/default"/>
    <dgm:cxn modelId="{C2FC74CB-2C18-1C41-BBBF-F14F9EF66042}" type="presOf" srcId="{B65A114A-549B-FE40-8E4A-04F1F0330FCF}" destId="{ABF7B281-777D-184C-8D47-F077B4B7390D}" srcOrd="0" destOrd="0" presId="urn:microsoft.com/office/officeart/2005/8/layout/default"/>
    <dgm:cxn modelId="{F8BE97E7-3502-B74D-8030-100230BC53D7}" srcId="{D2A0E34C-B493-374C-B66C-B59BB4377F27}" destId="{B65A114A-549B-FE40-8E4A-04F1F0330FCF}" srcOrd="1" destOrd="0" parTransId="{13FDEC36-387A-E342-B5B3-CF3E686BE153}" sibTransId="{4BB04868-2E51-974C-AD50-4EF712E27805}"/>
    <dgm:cxn modelId="{E3C3B8FF-49FF-054F-BADB-5E9DDB77B4AC}" type="presOf" srcId="{C56A03C9-9EF5-4646-B91F-A42979C622BD}" destId="{61A9AE31-D4BB-9140-A464-0660DE71B965}" srcOrd="0" destOrd="0" presId="urn:microsoft.com/office/officeart/2005/8/layout/default"/>
    <dgm:cxn modelId="{B8DFE99A-2A9E-924C-B73F-E11925A6EE5A}" type="presParOf" srcId="{68F96CC1-0844-A449-A0C2-0A9D01E1E11F}" destId="{587D8CC5-CFDD-1143-8C21-3D2304EEF091}" srcOrd="0" destOrd="0" presId="urn:microsoft.com/office/officeart/2005/8/layout/default"/>
    <dgm:cxn modelId="{37B8F612-BBDC-DD4B-B079-724A0FC02D96}" type="presParOf" srcId="{68F96CC1-0844-A449-A0C2-0A9D01E1E11F}" destId="{5E19EAEB-EB9C-804B-8343-01997DA70294}" srcOrd="1" destOrd="0" presId="urn:microsoft.com/office/officeart/2005/8/layout/default"/>
    <dgm:cxn modelId="{187474E4-7B35-2843-B0EE-FD0D5DF500EF}" type="presParOf" srcId="{68F96CC1-0844-A449-A0C2-0A9D01E1E11F}" destId="{ABF7B281-777D-184C-8D47-F077B4B7390D}" srcOrd="2" destOrd="0" presId="urn:microsoft.com/office/officeart/2005/8/layout/default"/>
    <dgm:cxn modelId="{A4DC7358-0F68-5647-AA24-0815908783F2}" type="presParOf" srcId="{68F96CC1-0844-A449-A0C2-0A9D01E1E11F}" destId="{18BA9ACC-715E-2643-A1EC-FB94E6C98454}" srcOrd="3" destOrd="0" presId="urn:microsoft.com/office/officeart/2005/8/layout/default"/>
    <dgm:cxn modelId="{DA580B06-525A-5B49-A53F-A19A6EAC499E}" type="presParOf" srcId="{68F96CC1-0844-A449-A0C2-0A9D01E1E11F}" destId="{1733A85C-6280-8541-854A-31756BA0A987}" srcOrd="4" destOrd="0" presId="urn:microsoft.com/office/officeart/2005/8/layout/default"/>
    <dgm:cxn modelId="{14F2B906-F646-4B44-B1D0-A982572BD783}" type="presParOf" srcId="{68F96CC1-0844-A449-A0C2-0A9D01E1E11F}" destId="{B928E2C4-C9D4-CC43-92C9-0BD387E5AD49}" srcOrd="5" destOrd="0" presId="urn:microsoft.com/office/officeart/2005/8/layout/default"/>
    <dgm:cxn modelId="{7C3DDD6C-9086-B04D-B4FB-63885D869C31}" type="presParOf" srcId="{68F96CC1-0844-A449-A0C2-0A9D01E1E11F}" destId="{546C79E9-35AE-5446-B283-EE6F7458D504}" srcOrd="6" destOrd="0" presId="urn:microsoft.com/office/officeart/2005/8/layout/default"/>
    <dgm:cxn modelId="{F1352CE0-F5E2-BC4F-AEBF-D126EBCF69E4}" type="presParOf" srcId="{68F96CC1-0844-A449-A0C2-0A9D01E1E11F}" destId="{7C91C416-7D57-894F-BFC7-EF4A0E32DFDB}" srcOrd="7" destOrd="0" presId="urn:microsoft.com/office/officeart/2005/8/layout/default"/>
    <dgm:cxn modelId="{6FD4B6C2-8DD6-9143-8C68-54719BEE62F4}" type="presParOf" srcId="{68F96CC1-0844-A449-A0C2-0A9D01E1E11F}" destId="{972B68D0-FD49-A04B-B132-ADAE7B422C3C}" srcOrd="8" destOrd="0" presId="urn:microsoft.com/office/officeart/2005/8/layout/default"/>
    <dgm:cxn modelId="{7FBF21A9-FC3B-3444-BC68-971C4DAFC055}" type="presParOf" srcId="{68F96CC1-0844-A449-A0C2-0A9D01E1E11F}" destId="{166B62CE-3CC9-A54C-AAA5-C6BF0EE11461}" srcOrd="9" destOrd="0" presId="urn:microsoft.com/office/officeart/2005/8/layout/default"/>
    <dgm:cxn modelId="{597997F3-FF84-3A4C-B3D8-0AC1487F505A}" type="presParOf" srcId="{68F96CC1-0844-A449-A0C2-0A9D01E1E11F}" destId="{61A9AE31-D4BB-9140-A464-0660DE71B9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C7998-86D7-5E4F-B35C-CD6C7A9C8CE8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9A2986-1CF1-2444-B308-9F68504524BF}">
      <dgm:prSet phldrT="[Text]"/>
      <dgm:spPr/>
      <dgm:t>
        <a:bodyPr/>
        <a:lstStyle/>
        <a:p>
          <a:r>
            <a:rPr lang="en-US" b="0" i="0" dirty="0">
              <a:latin typeface="Noticia Text" panose="02000503060000020004" pitchFamily="2" charset="77"/>
              <a:ea typeface="Roboto" pitchFamily="2" charset="0"/>
            </a:rPr>
            <a:t>Funding</a:t>
          </a:r>
        </a:p>
      </dgm:t>
    </dgm:pt>
    <dgm:pt modelId="{D9412811-41EE-C948-A0F8-6B0BE1BDD179}" type="parTrans" cxnId="{6048DCBE-4C9D-E144-AC1D-341BA547EB87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50FA9CD8-931E-764B-8714-8558ED6C4A1E}" type="sibTrans" cxnId="{6048DCBE-4C9D-E144-AC1D-341BA547EB87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F2623581-E160-5541-9425-28024F4546E3}">
      <dgm:prSet phldrT="[Text]"/>
      <dgm:spPr/>
      <dgm:t>
        <a:bodyPr/>
        <a:lstStyle/>
        <a:p>
          <a:r>
            <a:rPr lang="en-US" b="0" i="0" dirty="0">
              <a:latin typeface="Roboto" pitchFamily="2" charset="0"/>
              <a:ea typeface="Roboto" pitchFamily="2" charset="0"/>
            </a:rPr>
            <a:t>All activities are currently unfunded and conducted on a volunteer basis</a:t>
          </a:r>
        </a:p>
      </dgm:t>
    </dgm:pt>
    <dgm:pt modelId="{4690D4AD-42CB-444B-AE0E-27D688C27CB9}" type="parTrans" cxnId="{FB3A3DDF-6722-B042-A495-1A466999C672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17C99F1B-8D1A-9B46-AEC4-4229F4BA8783}" type="sibTrans" cxnId="{FB3A3DDF-6722-B042-A495-1A466999C672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07FB00C9-CA1A-8D4F-A13E-814204731352}">
      <dgm:prSet phldrT="[Text]"/>
      <dgm:spPr/>
      <dgm:t>
        <a:bodyPr/>
        <a:lstStyle/>
        <a:p>
          <a:r>
            <a:rPr lang="en-US" b="0" i="0" dirty="0">
              <a:latin typeface="Roboto" pitchFamily="2" charset="0"/>
              <a:ea typeface="Roboto" pitchFamily="2" charset="0"/>
            </a:rPr>
            <a:t>Proposed activities will require dedicated, multi-year funding support</a:t>
          </a:r>
        </a:p>
      </dgm:t>
    </dgm:pt>
    <dgm:pt modelId="{54CE1123-7296-2844-A589-522E90B207DD}" type="parTrans" cxnId="{79E7D70C-43F4-1C4C-840C-BE560EFDC66E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8E4FEAFE-C001-194C-927E-50C242EC5F9C}" type="sibTrans" cxnId="{79E7D70C-43F4-1C4C-840C-BE560EFDC66E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C76E7ECB-E3C6-EA44-AF0C-E5FBCE18D224}">
      <dgm:prSet phldrT="[Text]"/>
      <dgm:spPr/>
      <dgm:t>
        <a:bodyPr/>
        <a:lstStyle/>
        <a:p>
          <a:r>
            <a:rPr lang="en-US" b="0" i="0" dirty="0">
              <a:latin typeface="Noticia Text" panose="02000503060000020004" pitchFamily="2" charset="77"/>
              <a:ea typeface="Roboto" pitchFamily="2" charset="0"/>
            </a:rPr>
            <a:t>Participation</a:t>
          </a:r>
        </a:p>
      </dgm:t>
    </dgm:pt>
    <dgm:pt modelId="{11EE56B5-F17F-C845-BD20-AB49310F1208}" type="parTrans" cxnId="{14D5949A-0305-5748-AB1D-B2E533B77F15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9322A22D-564E-A443-80F4-096A94546C24}" type="sibTrans" cxnId="{14D5949A-0305-5748-AB1D-B2E533B77F15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E1A03FD2-D739-8B4E-A8DF-F346C2358FC2}">
      <dgm:prSet phldrT="[Text]"/>
      <dgm:spPr/>
      <dgm:t>
        <a:bodyPr/>
        <a:lstStyle/>
        <a:p>
          <a:r>
            <a:rPr lang="en-US" b="0" i="0" dirty="0">
              <a:latin typeface="Roboto" pitchFamily="2" charset="0"/>
              <a:ea typeface="Roboto" pitchFamily="2" charset="0"/>
            </a:rPr>
            <a:t>Current CoP membership skewed towards U.S.</a:t>
          </a:r>
        </a:p>
      </dgm:t>
    </dgm:pt>
    <dgm:pt modelId="{FD8915F0-60D9-244F-A17B-A19CF851A8D6}" type="parTrans" cxnId="{AFB938CC-4151-A148-8DA8-B8CE694DAC0D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74AA7BDB-0917-0F4B-9A1D-4E3AA104C0FA}" type="sibTrans" cxnId="{AFB938CC-4151-A148-8DA8-B8CE694DAC0D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13949085-18F5-FF45-9074-A343F133C564}">
      <dgm:prSet phldrT="[Text]"/>
      <dgm:spPr/>
      <dgm:t>
        <a:bodyPr/>
        <a:lstStyle/>
        <a:p>
          <a:r>
            <a:rPr lang="en-US" b="0" i="0" dirty="0">
              <a:latin typeface="Roboto" pitchFamily="2" charset="0"/>
              <a:ea typeface="Roboto" pitchFamily="2" charset="0"/>
            </a:rPr>
            <a:t>Need for more representation from a diversity of countries</a:t>
          </a:r>
        </a:p>
      </dgm:t>
    </dgm:pt>
    <dgm:pt modelId="{6CB8150F-BB6C-5244-BD5F-AFC6524CD6FC}" type="parTrans" cxnId="{27EF97BC-F985-2744-85A8-1826C9E17351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AF497D4E-CFA9-2A4E-A4A2-B66087A657FD}" type="sibTrans" cxnId="{27EF97BC-F985-2744-85A8-1826C9E17351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F0ACD80C-C38B-9149-87FB-1492E2A93D8A}">
      <dgm:prSet phldrT="[Text]"/>
      <dgm:spPr/>
      <dgm:t>
        <a:bodyPr/>
        <a:lstStyle/>
        <a:p>
          <a:r>
            <a:rPr lang="en-US" b="0" i="0" dirty="0">
              <a:latin typeface="Noticia Text" panose="02000503060000020004" pitchFamily="2" charset="77"/>
              <a:ea typeface="Roboto" pitchFamily="2" charset="0"/>
            </a:rPr>
            <a:t>Collaboration</a:t>
          </a:r>
        </a:p>
      </dgm:t>
    </dgm:pt>
    <dgm:pt modelId="{B7B6E272-C4EC-0844-A25B-09F2A1AE52F6}" type="parTrans" cxnId="{9C66FB14-C708-1A4E-8ED5-06FE65906904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DB93D568-765E-5D4E-B879-873B24FF79FA}" type="sibTrans" cxnId="{9C66FB14-C708-1A4E-8ED5-06FE65906904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ED2B4E40-0524-1246-816B-1A0C725EAF92}">
      <dgm:prSet phldrT="[Text]"/>
      <dgm:spPr/>
      <dgm:t>
        <a:bodyPr/>
        <a:lstStyle/>
        <a:p>
          <a:r>
            <a:rPr lang="en-US" b="0" i="0" dirty="0">
              <a:latin typeface="Roboto" pitchFamily="2" charset="0"/>
              <a:ea typeface="Roboto" pitchFamily="2" charset="0"/>
            </a:rPr>
            <a:t>There are many existing climate and ocean activities in the Caribbean</a:t>
          </a:r>
        </a:p>
      </dgm:t>
    </dgm:pt>
    <dgm:pt modelId="{00E8C10E-727A-1540-8D36-F26D0D503918}" type="parTrans" cxnId="{F36014D0-6446-324A-A602-B2A0AA397C6C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D2114060-61CA-5D4B-A866-4E7CEB49FBFD}" type="sibTrans" cxnId="{F36014D0-6446-324A-A602-B2A0AA397C6C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9C6F111C-281B-9C4B-BFD2-E1F86CDB1756}">
      <dgm:prSet phldrT="[Text]"/>
      <dgm:spPr/>
      <dgm:t>
        <a:bodyPr/>
        <a:lstStyle/>
        <a:p>
          <a:r>
            <a:rPr lang="en-US" b="0" i="0" dirty="0">
              <a:latin typeface="Roboto" pitchFamily="2" charset="0"/>
              <a:ea typeface="Roboto" pitchFamily="2" charset="0"/>
            </a:rPr>
            <a:t>The CoP could benefit from increased collaboration with existing frameworks and projects</a:t>
          </a:r>
        </a:p>
      </dgm:t>
    </dgm:pt>
    <dgm:pt modelId="{58AB142E-B4ED-2743-9011-D6F0E9317D1D}" type="parTrans" cxnId="{4BCC57ED-8EC2-A24B-A965-4EEA81D964C1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2C435096-5C94-D141-BD5B-38E7409680F3}" type="sibTrans" cxnId="{4BCC57ED-8EC2-A24B-A965-4EEA81D964C1}">
      <dgm:prSet/>
      <dgm:spPr/>
      <dgm:t>
        <a:bodyPr/>
        <a:lstStyle/>
        <a:p>
          <a:endParaRPr lang="en-US" b="0" i="0">
            <a:latin typeface="Roboto" pitchFamily="2" charset="0"/>
            <a:ea typeface="Roboto" pitchFamily="2" charset="0"/>
          </a:endParaRPr>
        </a:p>
      </dgm:t>
    </dgm:pt>
    <dgm:pt modelId="{C6F4A789-7515-4346-9C2C-DF73F03486C1}" type="pres">
      <dgm:prSet presAssocID="{3C1C7998-86D7-5E4F-B35C-CD6C7A9C8CE8}" presName="theList" presStyleCnt="0">
        <dgm:presLayoutVars>
          <dgm:dir/>
          <dgm:animLvl val="lvl"/>
          <dgm:resizeHandles val="exact"/>
        </dgm:presLayoutVars>
      </dgm:prSet>
      <dgm:spPr/>
    </dgm:pt>
    <dgm:pt modelId="{CD9D1491-4866-A640-BCA9-5500A457D212}" type="pres">
      <dgm:prSet presAssocID="{6C9A2986-1CF1-2444-B308-9F68504524BF}" presName="compNode" presStyleCnt="0"/>
      <dgm:spPr/>
    </dgm:pt>
    <dgm:pt modelId="{6B7C6F7A-B269-9942-9010-EFE45C4B0B27}" type="pres">
      <dgm:prSet presAssocID="{6C9A2986-1CF1-2444-B308-9F68504524BF}" presName="aNode" presStyleLbl="bgShp" presStyleIdx="0" presStyleCnt="3"/>
      <dgm:spPr/>
    </dgm:pt>
    <dgm:pt modelId="{80F772CC-7EC6-2442-9DED-D136294B2AD4}" type="pres">
      <dgm:prSet presAssocID="{6C9A2986-1CF1-2444-B308-9F68504524BF}" presName="textNode" presStyleLbl="bgShp" presStyleIdx="0" presStyleCnt="3"/>
      <dgm:spPr/>
    </dgm:pt>
    <dgm:pt modelId="{92F0708C-0E08-8140-BEFE-FB8404D03D5A}" type="pres">
      <dgm:prSet presAssocID="{6C9A2986-1CF1-2444-B308-9F68504524BF}" presName="compChildNode" presStyleCnt="0"/>
      <dgm:spPr/>
    </dgm:pt>
    <dgm:pt modelId="{42CC5383-A8EC-114C-A8DA-3F9E2EEA674E}" type="pres">
      <dgm:prSet presAssocID="{6C9A2986-1CF1-2444-B308-9F68504524BF}" presName="theInnerList" presStyleCnt="0"/>
      <dgm:spPr/>
    </dgm:pt>
    <dgm:pt modelId="{CF5A90C7-2968-4743-86A1-84E31C78C29E}" type="pres">
      <dgm:prSet presAssocID="{F2623581-E160-5541-9425-28024F4546E3}" presName="childNode" presStyleLbl="node1" presStyleIdx="0" presStyleCnt="6">
        <dgm:presLayoutVars>
          <dgm:bulletEnabled val="1"/>
        </dgm:presLayoutVars>
      </dgm:prSet>
      <dgm:spPr/>
    </dgm:pt>
    <dgm:pt modelId="{2B609251-9C5C-B943-9D69-581374088906}" type="pres">
      <dgm:prSet presAssocID="{F2623581-E160-5541-9425-28024F4546E3}" presName="aSpace2" presStyleCnt="0"/>
      <dgm:spPr/>
    </dgm:pt>
    <dgm:pt modelId="{28CD8362-F33D-8341-869C-0A4768E739BD}" type="pres">
      <dgm:prSet presAssocID="{07FB00C9-CA1A-8D4F-A13E-814204731352}" presName="childNode" presStyleLbl="node1" presStyleIdx="1" presStyleCnt="6">
        <dgm:presLayoutVars>
          <dgm:bulletEnabled val="1"/>
        </dgm:presLayoutVars>
      </dgm:prSet>
      <dgm:spPr/>
    </dgm:pt>
    <dgm:pt modelId="{7F599B14-6042-884E-B681-81A8EB650DB6}" type="pres">
      <dgm:prSet presAssocID="{6C9A2986-1CF1-2444-B308-9F68504524BF}" presName="aSpace" presStyleCnt="0"/>
      <dgm:spPr/>
    </dgm:pt>
    <dgm:pt modelId="{5DCB454D-D8A2-924A-9009-28B208FFEB95}" type="pres">
      <dgm:prSet presAssocID="{C76E7ECB-E3C6-EA44-AF0C-E5FBCE18D224}" presName="compNode" presStyleCnt="0"/>
      <dgm:spPr/>
    </dgm:pt>
    <dgm:pt modelId="{EBD2B34D-4743-D247-AF2F-6CAC3BC33774}" type="pres">
      <dgm:prSet presAssocID="{C76E7ECB-E3C6-EA44-AF0C-E5FBCE18D224}" presName="aNode" presStyleLbl="bgShp" presStyleIdx="1" presStyleCnt="3"/>
      <dgm:spPr/>
    </dgm:pt>
    <dgm:pt modelId="{A8233293-2AD5-1E46-82F8-63037F9A2D99}" type="pres">
      <dgm:prSet presAssocID="{C76E7ECB-E3C6-EA44-AF0C-E5FBCE18D224}" presName="textNode" presStyleLbl="bgShp" presStyleIdx="1" presStyleCnt="3"/>
      <dgm:spPr/>
    </dgm:pt>
    <dgm:pt modelId="{DDFB2365-F498-8D4B-A5A3-9F897A30B006}" type="pres">
      <dgm:prSet presAssocID="{C76E7ECB-E3C6-EA44-AF0C-E5FBCE18D224}" presName="compChildNode" presStyleCnt="0"/>
      <dgm:spPr/>
    </dgm:pt>
    <dgm:pt modelId="{E3C2C751-B687-2242-94CF-51640FDA41CE}" type="pres">
      <dgm:prSet presAssocID="{C76E7ECB-E3C6-EA44-AF0C-E5FBCE18D224}" presName="theInnerList" presStyleCnt="0"/>
      <dgm:spPr/>
    </dgm:pt>
    <dgm:pt modelId="{00622538-C87F-4541-BD0F-D44611A67701}" type="pres">
      <dgm:prSet presAssocID="{E1A03FD2-D739-8B4E-A8DF-F346C2358FC2}" presName="childNode" presStyleLbl="node1" presStyleIdx="2" presStyleCnt="6">
        <dgm:presLayoutVars>
          <dgm:bulletEnabled val="1"/>
        </dgm:presLayoutVars>
      </dgm:prSet>
      <dgm:spPr/>
    </dgm:pt>
    <dgm:pt modelId="{0941AF4E-7FC3-B447-B9CE-4BF3545B4D8C}" type="pres">
      <dgm:prSet presAssocID="{E1A03FD2-D739-8B4E-A8DF-F346C2358FC2}" presName="aSpace2" presStyleCnt="0"/>
      <dgm:spPr/>
    </dgm:pt>
    <dgm:pt modelId="{96A2C750-81D1-D145-812D-A66989CDCFFF}" type="pres">
      <dgm:prSet presAssocID="{13949085-18F5-FF45-9074-A343F133C564}" presName="childNode" presStyleLbl="node1" presStyleIdx="3" presStyleCnt="6">
        <dgm:presLayoutVars>
          <dgm:bulletEnabled val="1"/>
        </dgm:presLayoutVars>
      </dgm:prSet>
      <dgm:spPr/>
    </dgm:pt>
    <dgm:pt modelId="{B43139DD-38A5-994C-BDE3-36D331E76755}" type="pres">
      <dgm:prSet presAssocID="{C76E7ECB-E3C6-EA44-AF0C-E5FBCE18D224}" presName="aSpace" presStyleCnt="0"/>
      <dgm:spPr/>
    </dgm:pt>
    <dgm:pt modelId="{729829A3-EA8C-4744-90B2-1F2A03ACA39F}" type="pres">
      <dgm:prSet presAssocID="{F0ACD80C-C38B-9149-87FB-1492E2A93D8A}" presName="compNode" presStyleCnt="0"/>
      <dgm:spPr/>
    </dgm:pt>
    <dgm:pt modelId="{69ED56D6-186E-3544-9164-F341D0ADB107}" type="pres">
      <dgm:prSet presAssocID="{F0ACD80C-C38B-9149-87FB-1492E2A93D8A}" presName="aNode" presStyleLbl="bgShp" presStyleIdx="2" presStyleCnt="3"/>
      <dgm:spPr/>
    </dgm:pt>
    <dgm:pt modelId="{D9961731-B0E4-8B4B-8EB9-05F6664D2B52}" type="pres">
      <dgm:prSet presAssocID="{F0ACD80C-C38B-9149-87FB-1492E2A93D8A}" presName="textNode" presStyleLbl="bgShp" presStyleIdx="2" presStyleCnt="3"/>
      <dgm:spPr/>
    </dgm:pt>
    <dgm:pt modelId="{A652171E-CA06-E246-BD34-A2983E379482}" type="pres">
      <dgm:prSet presAssocID="{F0ACD80C-C38B-9149-87FB-1492E2A93D8A}" presName="compChildNode" presStyleCnt="0"/>
      <dgm:spPr/>
    </dgm:pt>
    <dgm:pt modelId="{29F0F8CA-9F07-EE46-9CDC-0C2DA446B3C7}" type="pres">
      <dgm:prSet presAssocID="{F0ACD80C-C38B-9149-87FB-1492E2A93D8A}" presName="theInnerList" presStyleCnt="0"/>
      <dgm:spPr/>
    </dgm:pt>
    <dgm:pt modelId="{430A298E-CD9F-4B44-B4D9-B3DD95D69185}" type="pres">
      <dgm:prSet presAssocID="{ED2B4E40-0524-1246-816B-1A0C725EAF92}" presName="childNode" presStyleLbl="node1" presStyleIdx="4" presStyleCnt="6">
        <dgm:presLayoutVars>
          <dgm:bulletEnabled val="1"/>
        </dgm:presLayoutVars>
      </dgm:prSet>
      <dgm:spPr/>
    </dgm:pt>
    <dgm:pt modelId="{7EDA212C-13C1-AD47-BA05-06E1270C55B0}" type="pres">
      <dgm:prSet presAssocID="{ED2B4E40-0524-1246-816B-1A0C725EAF92}" presName="aSpace2" presStyleCnt="0"/>
      <dgm:spPr/>
    </dgm:pt>
    <dgm:pt modelId="{3B76A92E-0DD8-AC48-9B97-FCDB9C33F386}" type="pres">
      <dgm:prSet presAssocID="{9C6F111C-281B-9C4B-BFD2-E1F86CDB175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79E7D70C-43F4-1C4C-840C-BE560EFDC66E}" srcId="{6C9A2986-1CF1-2444-B308-9F68504524BF}" destId="{07FB00C9-CA1A-8D4F-A13E-814204731352}" srcOrd="1" destOrd="0" parTransId="{54CE1123-7296-2844-A589-522E90B207DD}" sibTransId="{8E4FEAFE-C001-194C-927E-50C242EC5F9C}"/>
    <dgm:cxn modelId="{9C66FB14-C708-1A4E-8ED5-06FE65906904}" srcId="{3C1C7998-86D7-5E4F-B35C-CD6C7A9C8CE8}" destId="{F0ACD80C-C38B-9149-87FB-1492E2A93D8A}" srcOrd="2" destOrd="0" parTransId="{B7B6E272-C4EC-0844-A25B-09F2A1AE52F6}" sibTransId="{DB93D568-765E-5D4E-B879-873B24FF79FA}"/>
    <dgm:cxn modelId="{1172B122-DE2C-C14B-BE0E-65E08761CE58}" type="presOf" srcId="{F0ACD80C-C38B-9149-87FB-1492E2A93D8A}" destId="{D9961731-B0E4-8B4B-8EB9-05F6664D2B52}" srcOrd="1" destOrd="0" presId="urn:microsoft.com/office/officeart/2005/8/layout/lProcess2"/>
    <dgm:cxn modelId="{CAEB152A-A857-B94D-9CAD-3F4976C5FCAE}" type="presOf" srcId="{ED2B4E40-0524-1246-816B-1A0C725EAF92}" destId="{430A298E-CD9F-4B44-B4D9-B3DD95D69185}" srcOrd="0" destOrd="0" presId="urn:microsoft.com/office/officeart/2005/8/layout/lProcess2"/>
    <dgm:cxn modelId="{14DCF230-D90C-B64D-8165-113A3474005C}" type="presOf" srcId="{C76E7ECB-E3C6-EA44-AF0C-E5FBCE18D224}" destId="{EBD2B34D-4743-D247-AF2F-6CAC3BC33774}" srcOrd="0" destOrd="0" presId="urn:microsoft.com/office/officeart/2005/8/layout/lProcess2"/>
    <dgm:cxn modelId="{50439761-7D62-974D-BA88-AD6255AFC482}" type="presOf" srcId="{9C6F111C-281B-9C4B-BFD2-E1F86CDB1756}" destId="{3B76A92E-0DD8-AC48-9B97-FCDB9C33F386}" srcOrd="0" destOrd="0" presId="urn:microsoft.com/office/officeart/2005/8/layout/lProcess2"/>
    <dgm:cxn modelId="{24CFCE49-465A-8F48-B2CE-D97C13CC864C}" type="presOf" srcId="{F0ACD80C-C38B-9149-87FB-1492E2A93D8A}" destId="{69ED56D6-186E-3544-9164-F341D0ADB107}" srcOrd="0" destOrd="0" presId="urn:microsoft.com/office/officeart/2005/8/layout/lProcess2"/>
    <dgm:cxn modelId="{ABE8666A-79B7-D340-B5F7-11D8B2A0D272}" type="presOf" srcId="{E1A03FD2-D739-8B4E-A8DF-F346C2358FC2}" destId="{00622538-C87F-4541-BD0F-D44611A67701}" srcOrd="0" destOrd="0" presId="urn:microsoft.com/office/officeart/2005/8/layout/lProcess2"/>
    <dgm:cxn modelId="{EAE5347B-2345-7449-BDB0-FC0AF525D7B5}" type="presOf" srcId="{C76E7ECB-E3C6-EA44-AF0C-E5FBCE18D224}" destId="{A8233293-2AD5-1E46-82F8-63037F9A2D99}" srcOrd="1" destOrd="0" presId="urn:microsoft.com/office/officeart/2005/8/layout/lProcess2"/>
    <dgm:cxn modelId="{14D5949A-0305-5748-AB1D-B2E533B77F15}" srcId="{3C1C7998-86D7-5E4F-B35C-CD6C7A9C8CE8}" destId="{C76E7ECB-E3C6-EA44-AF0C-E5FBCE18D224}" srcOrd="1" destOrd="0" parTransId="{11EE56B5-F17F-C845-BD20-AB49310F1208}" sibTransId="{9322A22D-564E-A443-80F4-096A94546C24}"/>
    <dgm:cxn modelId="{50615EAF-02BE-F741-A6AD-D73082FB655E}" type="presOf" srcId="{3C1C7998-86D7-5E4F-B35C-CD6C7A9C8CE8}" destId="{C6F4A789-7515-4346-9C2C-DF73F03486C1}" srcOrd="0" destOrd="0" presId="urn:microsoft.com/office/officeart/2005/8/layout/lProcess2"/>
    <dgm:cxn modelId="{27EF97BC-F985-2744-85A8-1826C9E17351}" srcId="{C76E7ECB-E3C6-EA44-AF0C-E5FBCE18D224}" destId="{13949085-18F5-FF45-9074-A343F133C564}" srcOrd="1" destOrd="0" parTransId="{6CB8150F-BB6C-5244-BD5F-AFC6524CD6FC}" sibTransId="{AF497D4E-CFA9-2A4E-A4A2-B66087A657FD}"/>
    <dgm:cxn modelId="{F3869DBC-F81F-5947-85E5-756802B79804}" type="presOf" srcId="{07FB00C9-CA1A-8D4F-A13E-814204731352}" destId="{28CD8362-F33D-8341-869C-0A4768E739BD}" srcOrd="0" destOrd="0" presId="urn:microsoft.com/office/officeart/2005/8/layout/lProcess2"/>
    <dgm:cxn modelId="{6048DCBE-4C9D-E144-AC1D-341BA547EB87}" srcId="{3C1C7998-86D7-5E4F-B35C-CD6C7A9C8CE8}" destId="{6C9A2986-1CF1-2444-B308-9F68504524BF}" srcOrd="0" destOrd="0" parTransId="{D9412811-41EE-C948-A0F8-6B0BE1BDD179}" sibTransId="{50FA9CD8-931E-764B-8714-8558ED6C4A1E}"/>
    <dgm:cxn modelId="{2F94AECB-1FCF-F241-9E9F-EA4F290E280B}" type="presOf" srcId="{6C9A2986-1CF1-2444-B308-9F68504524BF}" destId="{80F772CC-7EC6-2442-9DED-D136294B2AD4}" srcOrd="1" destOrd="0" presId="urn:microsoft.com/office/officeart/2005/8/layout/lProcess2"/>
    <dgm:cxn modelId="{AFB938CC-4151-A148-8DA8-B8CE694DAC0D}" srcId="{C76E7ECB-E3C6-EA44-AF0C-E5FBCE18D224}" destId="{E1A03FD2-D739-8B4E-A8DF-F346C2358FC2}" srcOrd="0" destOrd="0" parTransId="{FD8915F0-60D9-244F-A17B-A19CF851A8D6}" sibTransId="{74AA7BDB-0917-0F4B-9A1D-4E3AA104C0FA}"/>
    <dgm:cxn modelId="{F2299ACF-F25E-AB45-B4BA-2CFD052A6E5A}" type="presOf" srcId="{F2623581-E160-5541-9425-28024F4546E3}" destId="{CF5A90C7-2968-4743-86A1-84E31C78C29E}" srcOrd="0" destOrd="0" presId="urn:microsoft.com/office/officeart/2005/8/layout/lProcess2"/>
    <dgm:cxn modelId="{F36014D0-6446-324A-A602-B2A0AA397C6C}" srcId="{F0ACD80C-C38B-9149-87FB-1492E2A93D8A}" destId="{ED2B4E40-0524-1246-816B-1A0C725EAF92}" srcOrd="0" destOrd="0" parTransId="{00E8C10E-727A-1540-8D36-F26D0D503918}" sibTransId="{D2114060-61CA-5D4B-A866-4E7CEB49FBFD}"/>
    <dgm:cxn modelId="{983748D9-D271-914D-A5E2-7DB6547036DD}" type="presOf" srcId="{13949085-18F5-FF45-9074-A343F133C564}" destId="{96A2C750-81D1-D145-812D-A66989CDCFFF}" srcOrd="0" destOrd="0" presId="urn:microsoft.com/office/officeart/2005/8/layout/lProcess2"/>
    <dgm:cxn modelId="{FB3A3DDF-6722-B042-A495-1A466999C672}" srcId="{6C9A2986-1CF1-2444-B308-9F68504524BF}" destId="{F2623581-E160-5541-9425-28024F4546E3}" srcOrd="0" destOrd="0" parTransId="{4690D4AD-42CB-444B-AE0E-27D688C27CB9}" sibTransId="{17C99F1B-8D1A-9B46-AEC4-4229F4BA8783}"/>
    <dgm:cxn modelId="{4BCC57ED-8EC2-A24B-A965-4EEA81D964C1}" srcId="{F0ACD80C-C38B-9149-87FB-1492E2A93D8A}" destId="{9C6F111C-281B-9C4B-BFD2-E1F86CDB1756}" srcOrd="1" destOrd="0" parTransId="{58AB142E-B4ED-2743-9011-D6F0E9317D1D}" sibTransId="{2C435096-5C94-D141-BD5B-38E7409680F3}"/>
    <dgm:cxn modelId="{E6D8A8F5-B928-6140-A4BA-D51647B73023}" type="presOf" srcId="{6C9A2986-1CF1-2444-B308-9F68504524BF}" destId="{6B7C6F7A-B269-9942-9010-EFE45C4B0B27}" srcOrd="0" destOrd="0" presId="urn:microsoft.com/office/officeart/2005/8/layout/lProcess2"/>
    <dgm:cxn modelId="{EE631B3E-FF78-194E-A3E1-46E5AE9076F9}" type="presParOf" srcId="{C6F4A789-7515-4346-9C2C-DF73F03486C1}" destId="{CD9D1491-4866-A640-BCA9-5500A457D212}" srcOrd="0" destOrd="0" presId="urn:microsoft.com/office/officeart/2005/8/layout/lProcess2"/>
    <dgm:cxn modelId="{DEE5B555-1DBB-CF4F-85C6-5371D2CCEAC4}" type="presParOf" srcId="{CD9D1491-4866-A640-BCA9-5500A457D212}" destId="{6B7C6F7A-B269-9942-9010-EFE45C4B0B27}" srcOrd="0" destOrd="0" presId="urn:microsoft.com/office/officeart/2005/8/layout/lProcess2"/>
    <dgm:cxn modelId="{CEF960F6-B861-8D48-BFF9-D0FE823810DE}" type="presParOf" srcId="{CD9D1491-4866-A640-BCA9-5500A457D212}" destId="{80F772CC-7EC6-2442-9DED-D136294B2AD4}" srcOrd="1" destOrd="0" presId="urn:microsoft.com/office/officeart/2005/8/layout/lProcess2"/>
    <dgm:cxn modelId="{171A982F-1054-F149-A5FC-A4D1B7C6FAAB}" type="presParOf" srcId="{CD9D1491-4866-A640-BCA9-5500A457D212}" destId="{92F0708C-0E08-8140-BEFE-FB8404D03D5A}" srcOrd="2" destOrd="0" presId="urn:microsoft.com/office/officeart/2005/8/layout/lProcess2"/>
    <dgm:cxn modelId="{8B0A3BBF-19D3-0E40-8FF4-604C15258464}" type="presParOf" srcId="{92F0708C-0E08-8140-BEFE-FB8404D03D5A}" destId="{42CC5383-A8EC-114C-A8DA-3F9E2EEA674E}" srcOrd="0" destOrd="0" presId="urn:microsoft.com/office/officeart/2005/8/layout/lProcess2"/>
    <dgm:cxn modelId="{F1FEF006-07AB-274B-A63B-59A82FDAD0BB}" type="presParOf" srcId="{42CC5383-A8EC-114C-A8DA-3F9E2EEA674E}" destId="{CF5A90C7-2968-4743-86A1-84E31C78C29E}" srcOrd="0" destOrd="0" presId="urn:microsoft.com/office/officeart/2005/8/layout/lProcess2"/>
    <dgm:cxn modelId="{982A2108-CE05-D245-8821-257C2A8C1907}" type="presParOf" srcId="{42CC5383-A8EC-114C-A8DA-3F9E2EEA674E}" destId="{2B609251-9C5C-B943-9D69-581374088906}" srcOrd="1" destOrd="0" presId="urn:microsoft.com/office/officeart/2005/8/layout/lProcess2"/>
    <dgm:cxn modelId="{4DBBEE4B-DAB3-5242-8BF5-7B81F404D328}" type="presParOf" srcId="{42CC5383-A8EC-114C-A8DA-3F9E2EEA674E}" destId="{28CD8362-F33D-8341-869C-0A4768E739BD}" srcOrd="2" destOrd="0" presId="urn:microsoft.com/office/officeart/2005/8/layout/lProcess2"/>
    <dgm:cxn modelId="{D27CC51A-BB1D-BC46-9108-C62CB63AEA95}" type="presParOf" srcId="{C6F4A789-7515-4346-9C2C-DF73F03486C1}" destId="{7F599B14-6042-884E-B681-81A8EB650DB6}" srcOrd="1" destOrd="0" presId="urn:microsoft.com/office/officeart/2005/8/layout/lProcess2"/>
    <dgm:cxn modelId="{960F588A-931F-094D-AA78-9304F8646A19}" type="presParOf" srcId="{C6F4A789-7515-4346-9C2C-DF73F03486C1}" destId="{5DCB454D-D8A2-924A-9009-28B208FFEB95}" srcOrd="2" destOrd="0" presId="urn:microsoft.com/office/officeart/2005/8/layout/lProcess2"/>
    <dgm:cxn modelId="{9B7CA5FA-A8B2-A14B-AAF7-F47E19D5AE9B}" type="presParOf" srcId="{5DCB454D-D8A2-924A-9009-28B208FFEB95}" destId="{EBD2B34D-4743-D247-AF2F-6CAC3BC33774}" srcOrd="0" destOrd="0" presId="urn:microsoft.com/office/officeart/2005/8/layout/lProcess2"/>
    <dgm:cxn modelId="{CE729AE6-65BB-1447-923F-9079F701EAFF}" type="presParOf" srcId="{5DCB454D-D8A2-924A-9009-28B208FFEB95}" destId="{A8233293-2AD5-1E46-82F8-63037F9A2D99}" srcOrd="1" destOrd="0" presId="urn:microsoft.com/office/officeart/2005/8/layout/lProcess2"/>
    <dgm:cxn modelId="{7B2CA6D9-3570-A24E-BAA1-454493A68B51}" type="presParOf" srcId="{5DCB454D-D8A2-924A-9009-28B208FFEB95}" destId="{DDFB2365-F498-8D4B-A5A3-9F897A30B006}" srcOrd="2" destOrd="0" presId="urn:microsoft.com/office/officeart/2005/8/layout/lProcess2"/>
    <dgm:cxn modelId="{B82C8592-7E27-CC45-BD84-B9E6C2C07599}" type="presParOf" srcId="{DDFB2365-F498-8D4B-A5A3-9F897A30B006}" destId="{E3C2C751-B687-2242-94CF-51640FDA41CE}" srcOrd="0" destOrd="0" presId="urn:microsoft.com/office/officeart/2005/8/layout/lProcess2"/>
    <dgm:cxn modelId="{87FA6268-C0C0-F949-A828-2608A1278935}" type="presParOf" srcId="{E3C2C751-B687-2242-94CF-51640FDA41CE}" destId="{00622538-C87F-4541-BD0F-D44611A67701}" srcOrd="0" destOrd="0" presId="urn:microsoft.com/office/officeart/2005/8/layout/lProcess2"/>
    <dgm:cxn modelId="{C302CF19-4F82-334E-9125-2DAD265086CF}" type="presParOf" srcId="{E3C2C751-B687-2242-94CF-51640FDA41CE}" destId="{0941AF4E-7FC3-B447-B9CE-4BF3545B4D8C}" srcOrd="1" destOrd="0" presId="urn:microsoft.com/office/officeart/2005/8/layout/lProcess2"/>
    <dgm:cxn modelId="{243D9057-A53C-A747-890D-3CCD0CB51617}" type="presParOf" srcId="{E3C2C751-B687-2242-94CF-51640FDA41CE}" destId="{96A2C750-81D1-D145-812D-A66989CDCFFF}" srcOrd="2" destOrd="0" presId="urn:microsoft.com/office/officeart/2005/8/layout/lProcess2"/>
    <dgm:cxn modelId="{A0C3BE7E-D31E-B749-AC33-37C667365798}" type="presParOf" srcId="{C6F4A789-7515-4346-9C2C-DF73F03486C1}" destId="{B43139DD-38A5-994C-BDE3-36D331E76755}" srcOrd="3" destOrd="0" presId="urn:microsoft.com/office/officeart/2005/8/layout/lProcess2"/>
    <dgm:cxn modelId="{6A31EEA7-4DC8-CC4C-BFD6-93AE182AB728}" type="presParOf" srcId="{C6F4A789-7515-4346-9C2C-DF73F03486C1}" destId="{729829A3-EA8C-4744-90B2-1F2A03ACA39F}" srcOrd="4" destOrd="0" presId="urn:microsoft.com/office/officeart/2005/8/layout/lProcess2"/>
    <dgm:cxn modelId="{6FADEABC-8E0D-A64A-ABF8-65A748C93F02}" type="presParOf" srcId="{729829A3-EA8C-4744-90B2-1F2A03ACA39F}" destId="{69ED56D6-186E-3544-9164-F341D0ADB107}" srcOrd="0" destOrd="0" presId="urn:microsoft.com/office/officeart/2005/8/layout/lProcess2"/>
    <dgm:cxn modelId="{DFCF293B-9F6F-834A-A21B-2F23E87232D3}" type="presParOf" srcId="{729829A3-EA8C-4744-90B2-1F2A03ACA39F}" destId="{D9961731-B0E4-8B4B-8EB9-05F6664D2B52}" srcOrd="1" destOrd="0" presId="urn:microsoft.com/office/officeart/2005/8/layout/lProcess2"/>
    <dgm:cxn modelId="{BC729D2B-9AAC-AB49-AD0E-F17672BC47E2}" type="presParOf" srcId="{729829A3-EA8C-4744-90B2-1F2A03ACA39F}" destId="{A652171E-CA06-E246-BD34-A2983E379482}" srcOrd="2" destOrd="0" presId="urn:microsoft.com/office/officeart/2005/8/layout/lProcess2"/>
    <dgm:cxn modelId="{3645A7CE-2FC3-1A4E-8C89-1AC0B4DAEA1B}" type="presParOf" srcId="{A652171E-CA06-E246-BD34-A2983E379482}" destId="{29F0F8CA-9F07-EE46-9CDC-0C2DA446B3C7}" srcOrd="0" destOrd="0" presId="urn:microsoft.com/office/officeart/2005/8/layout/lProcess2"/>
    <dgm:cxn modelId="{CABB6A5A-911E-D241-9890-2174E56285B6}" type="presParOf" srcId="{29F0F8CA-9F07-EE46-9CDC-0C2DA446B3C7}" destId="{430A298E-CD9F-4B44-B4D9-B3DD95D69185}" srcOrd="0" destOrd="0" presId="urn:microsoft.com/office/officeart/2005/8/layout/lProcess2"/>
    <dgm:cxn modelId="{8DFF0D0D-C96B-774C-A81A-BBCCAE785C67}" type="presParOf" srcId="{29F0F8CA-9F07-EE46-9CDC-0C2DA446B3C7}" destId="{7EDA212C-13C1-AD47-BA05-06E1270C55B0}" srcOrd="1" destOrd="0" presId="urn:microsoft.com/office/officeart/2005/8/layout/lProcess2"/>
    <dgm:cxn modelId="{F10280E8-9FD7-7843-A6D4-20EFE1115FC7}" type="presParOf" srcId="{29F0F8CA-9F07-EE46-9CDC-0C2DA446B3C7}" destId="{3B76A92E-0DD8-AC48-9B97-FCDB9C33F38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D8CC5-CFDD-1143-8C21-3D2304EEF091}">
      <dsp:nvSpPr>
        <dsp:cNvPr id="0" name=""/>
        <dsp:cNvSpPr/>
      </dsp:nvSpPr>
      <dsp:spPr>
        <a:xfrm>
          <a:off x="52801" y="790"/>
          <a:ext cx="3487107" cy="20922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Expand connectivity and engagement in region</a:t>
          </a:r>
        </a:p>
      </dsp:txBody>
      <dsp:txXfrm>
        <a:off x="52801" y="790"/>
        <a:ext cx="3487107" cy="2092264"/>
      </dsp:txXfrm>
    </dsp:sp>
    <dsp:sp modelId="{ABF7B281-777D-184C-8D47-F077B4B7390D}">
      <dsp:nvSpPr>
        <dsp:cNvPr id="0" name=""/>
        <dsp:cNvSpPr/>
      </dsp:nvSpPr>
      <dsp:spPr>
        <a:xfrm>
          <a:off x="3888619" y="790"/>
          <a:ext cx="3487107" cy="2092264"/>
        </a:xfrm>
        <a:prstGeom prst="rect">
          <a:avLst/>
        </a:prstGeom>
        <a:solidFill>
          <a:schemeClr val="accent1">
            <a:shade val="80000"/>
            <a:hueOff val="82161"/>
            <a:satOff val="-10583"/>
            <a:lumOff val="7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Identify current OA research gaps, needs, and challenges</a:t>
          </a:r>
        </a:p>
      </dsp:txBody>
      <dsp:txXfrm>
        <a:off x="3888619" y="790"/>
        <a:ext cx="3487107" cy="2092264"/>
      </dsp:txXfrm>
    </dsp:sp>
    <dsp:sp modelId="{1733A85C-6280-8541-854A-31756BA0A987}">
      <dsp:nvSpPr>
        <dsp:cNvPr id="0" name=""/>
        <dsp:cNvSpPr/>
      </dsp:nvSpPr>
      <dsp:spPr>
        <a:xfrm>
          <a:off x="7724437" y="790"/>
          <a:ext cx="3487107" cy="2092264"/>
        </a:xfrm>
        <a:prstGeom prst="rect">
          <a:avLst/>
        </a:prstGeom>
        <a:solidFill>
          <a:schemeClr val="accent1">
            <a:shade val="80000"/>
            <a:hueOff val="164323"/>
            <a:satOff val="-21166"/>
            <a:lumOff val="14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Build and strengthen capacity to monitor and understand OA</a:t>
          </a:r>
        </a:p>
      </dsp:txBody>
      <dsp:txXfrm>
        <a:off x="7724437" y="790"/>
        <a:ext cx="3487107" cy="2092264"/>
      </dsp:txXfrm>
    </dsp:sp>
    <dsp:sp modelId="{546C79E9-35AE-5446-B283-EE6F7458D504}">
      <dsp:nvSpPr>
        <dsp:cNvPr id="0" name=""/>
        <dsp:cNvSpPr/>
      </dsp:nvSpPr>
      <dsp:spPr>
        <a:xfrm>
          <a:off x="52801" y="2441765"/>
          <a:ext cx="3487107" cy="2092264"/>
        </a:xfrm>
        <a:prstGeom prst="rect">
          <a:avLst/>
        </a:prstGeom>
        <a:solidFill>
          <a:schemeClr val="accent1">
            <a:shade val="80000"/>
            <a:hueOff val="246484"/>
            <a:satOff val="-31750"/>
            <a:lumOff val="219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Identify current and/or potential impacts of OA</a:t>
          </a:r>
        </a:p>
      </dsp:txBody>
      <dsp:txXfrm>
        <a:off x="52801" y="2441765"/>
        <a:ext cx="3487107" cy="2092264"/>
      </dsp:txXfrm>
    </dsp:sp>
    <dsp:sp modelId="{972B68D0-FD49-A04B-B132-ADAE7B422C3C}">
      <dsp:nvSpPr>
        <dsp:cNvPr id="0" name=""/>
        <dsp:cNvSpPr/>
      </dsp:nvSpPr>
      <dsp:spPr>
        <a:xfrm>
          <a:off x="3888619" y="2441765"/>
          <a:ext cx="3487107" cy="2092264"/>
        </a:xfrm>
        <a:prstGeom prst="rect">
          <a:avLst/>
        </a:prstGeom>
        <a:solidFill>
          <a:schemeClr val="accent1">
            <a:shade val="80000"/>
            <a:hueOff val="328646"/>
            <a:satOff val="-42333"/>
            <a:lumOff val="29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Identify opportunities to reduce local impacts</a:t>
          </a:r>
        </a:p>
      </dsp:txBody>
      <dsp:txXfrm>
        <a:off x="3888619" y="2441765"/>
        <a:ext cx="3487107" cy="2092264"/>
      </dsp:txXfrm>
    </dsp:sp>
    <dsp:sp modelId="{61A9AE31-D4BB-9140-A464-0660DE71B965}">
      <dsp:nvSpPr>
        <dsp:cNvPr id="0" name=""/>
        <dsp:cNvSpPr/>
      </dsp:nvSpPr>
      <dsp:spPr>
        <a:xfrm>
          <a:off x="7724437" y="2441765"/>
          <a:ext cx="3487107" cy="2092264"/>
        </a:xfrm>
        <a:prstGeom prst="rect">
          <a:avLst/>
        </a:prstGeom>
        <a:solidFill>
          <a:schemeClr val="accent1">
            <a:shade val="80000"/>
            <a:hueOff val="410807"/>
            <a:satOff val="-52916"/>
            <a:lumOff val="36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Integrate OA science with policy</a:t>
          </a:r>
        </a:p>
      </dsp:txBody>
      <dsp:txXfrm>
        <a:off x="7724437" y="2441765"/>
        <a:ext cx="3487107" cy="20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C6F7A-B269-9942-9010-EFE45C4B0B27}">
      <dsp:nvSpPr>
        <dsp:cNvPr id="0" name=""/>
        <dsp:cNvSpPr/>
      </dsp:nvSpPr>
      <dsp:spPr>
        <a:xfrm>
          <a:off x="1245" y="0"/>
          <a:ext cx="3237366" cy="44684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dirty="0">
              <a:latin typeface="Noticia Text" panose="02000503060000020004" pitchFamily="2" charset="77"/>
              <a:ea typeface="Roboto" pitchFamily="2" charset="0"/>
            </a:rPr>
            <a:t>Funding</a:t>
          </a:r>
        </a:p>
      </dsp:txBody>
      <dsp:txXfrm>
        <a:off x="1245" y="0"/>
        <a:ext cx="3237366" cy="1340542"/>
      </dsp:txXfrm>
    </dsp:sp>
    <dsp:sp modelId="{CF5A90C7-2968-4743-86A1-84E31C78C29E}">
      <dsp:nvSpPr>
        <dsp:cNvPr id="0" name=""/>
        <dsp:cNvSpPr/>
      </dsp:nvSpPr>
      <dsp:spPr>
        <a:xfrm>
          <a:off x="324981" y="1341851"/>
          <a:ext cx="2589893" cy="134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Roboto" pitchFamily="2" charset="0"/>
              <a:ea typeface="Roboto" pitchFamily="2" charset="0"/>
            </a:rPr>
            <a:t>All activities are currently unfunded and conducted on a volunteer basis</a:t>
          </a:r>
        </a:p>
      </dsp:txBody>
      <dsp:txXfrm>
        <a:off x="364442" y="1381312"/>
        <a:ext cx="2510971" cy="1268384"/>
      </dsp:txXfrm>
    </dsp:sp>
    <dsp:sp modelId="{28CD8362-F33D-8341-869C-0A4768E739BD}">
      <dsp:nvSpPr>
        <dsp:cNvPr id="0" name=""/>
        <dsp:cNvSpPr/>
      </dsp:nvSpPr>
      <dsp:spPr>
        <a:xfrm>
          <a:off x="324981" y="2896435"/>
          <a:ext cx="2589893" cy="134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Roboto" pitchFamily="2" charset="0"/>
              <a:ea typeface="Roboto" pitchFamily="2" charset="0"/>
            </a:rPr>
            <a:t>Proposed activities will require dedicated, multi-year funding support</a:t>
          </a:r>
        </a:p>
      </dsp:txBody>
      <dsp:txXfrm>
        <a:off x="364442" y="2935896"/>
        <a:ext cx="2510971" cy="1268384"/>
      </dsp:txXfrm>
    </dsp:sp>
    <dsp:sp modelId="{EBD2B34D-4743-D247-AF2F-6CAC3BC33774}">
      <dsp:nvSpPr>
        <dsp:cNvPr id="0" name=""/>
        <dsp:cNvSpPr/>
      </dsp:nvSpPr>
      <dsp:spPr>
        <a:xfrm>
          <a:off x="3481414" y="0"/>
          <a:ext cx="3237366" cy="44684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dirty="0">
              <a:latin typeface="Noticia Text" panose="02000503060000020004" pitchFamily="2" charset="77"/>
              <a:ea typeface="Roboto" pitchFamily="2" charset="0"/>
            </a:rPr>
            <a:t>Participation</a:t>
          </a:r>
        </a:p>
      </dsp:txBody>
      <dsp:txXfrm>
        <a:off x="3481414" y="0"/>
        <a:ext cx="3237366" cy="1340542"/>
      </dsp:txXfrm>
    </dsp:sp>
    <dsp:sp modelId="{00622538-C87F-4541-BD0F-D44611A67701}">
      <dsp:nvSpPr>
        <dsp:cNvPr id="0" name=""/>
        <dsp:cNvSpPr/>
      </dsp:nvSpPr>
      <dsp:spPr>
        <a:xfrm>
          <a:off x="3805150" y="1341851"/>
          <a:ext cx="2589893" cy="134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Roboto" pitchFamily="2" charset="0"/>
              <a:ea typeface="Roboto" pitchFamily="2" charset="0"/>
            </a:rPr>
            <a:t>Current CoP membership skewed towards U.S.</a:t>
          </a:r>
        </a:p>
      </dsp:txBody>
      <dsp:txXfrm>
        <a:off x="3844611" y="1381312"/>
        <a:ext cx="2510971" cy="1268384"/>
      </dsp:txXfrm>
    </dsp:sp>
    <dsp:sp modelId="{96A2C750-81D1-D145-812D-A66989CDCFFF}">
      <dsp:nvSpPr>
        <dsp:cNvPr id="0" name=""/>
        <dsp:cNvSpPr/>
      </dsp:nvSpPr>
      <dsp:spPr>
        <a:xfrm>
          <a:off x="3805150" y="2896435"/>
          <a:ext cx="2589893" cy="134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Roboto" pitchFamily="2" charset="0"/>
              <a:ea typeface="Roboto" pitchFamily="2" charset="0"/>
            </a:rPr>
            <a:t>Need for more representation from a diversity of countries</a:t>
          </a:r>
        </a:p>
      </dsp:txBody>
      <dsp:txXfrm>
        <a:off x="3844611" y="2935896"/>
        <a:ext cx="2510971" cy="1268384"/>
      </dsp:txXfrm>
    </dsp:sp>
    <dsp:sp modelId="{69ED56D6-186E-3544-9164-F341D0ADB107}">
      <dsp:nvSpPr>
        <dsp:cNvPr id="0" name=""/>
        <dsp:cNvSpPr/>
      </dsp:nvSpPr>
      <dsp:spPr>
        <a:xfrm>
          <a:off x="6961583" y="0"/>
          <a:ext cx="3237366" cy="44684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dirty="0">
              <a:latin typeface="Noticia Text" panose="02000503060000020004" pitchFamily="2" charset="77"/>
              <a:ea typeface="Roboto" pitchFamily="2" charset="0"/>
            </a:rPr>
            <a:t>Collaboration</a:t>
          </a:r>
        </a:p>
      </dsp:txBody>
      <dsp:txXfrm>
        <a:off x="6961583" y="0"/>
        <a:ext cx="3237366" cy="1340542"/>
      </dsp:txXfrm>
    </dsp:sp>
    <dsp:sp modelId="{430A298E-CD9F-4B44-B4D9-B3DD95D69185}">
      <dsp:nvSpPr>
        <dsp:cNvPr id="0" name=""/>
        <dsp:cNvSpPr/>
      </dsp:nvSpPr>
      <dsp:spPr>
        <a:xfrm>
          <a:off x="7285319" y="1341851"/>
          <a:ext cx="2589893" cy="134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Roboto" pitchFamily="2" charset="0"/>
              <a:ea typeface="Roboto" pitchFamily="2" charset="0"/>
            </a:rPr>
            <a:t>There are many existing climate and ocean activities in the Caribbean</a:t>
          </a:r>
        </a:p>
      </dsp:txBody>
      <dsp:txXfrm>
        <a:off x="7324780" y="1381312"/>
        <a:ext cx="2510971" cy="1268384"/>
      </dsp:txXfrm>
    </dsp:sp>
    <dsp:sp modelId="{3B76A92E-0DD8-AC48-9B97-FCDB9C33F386}">
      <dsp:nvSpPr>
        <dsp:cNvPr id="0" name=""/>
        <dsp:cNvSpPr/>
      </dsp:nvSpPr>
      <dsp:spPr>
        <a:xfrm>
          <a:off x="7285319" y="2896435"/>
          <a:ext cx="2589893" cy="134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Roboto" pitchFamily="2" charset="0"/>
              <a:ea typeface="Roboto" pitchFamily="2" charset="0"/>
            </a:rPr>
            <a:t>The CoP could benefit from increased collaboration with existing frameworks and projects</a:t>
          </a:r>
        </a:p>
      </dsp:txBody>
      <dsp:txXfrm>
        <a:off x="7324780" y="2935896"/>
        <a:ext cx="2510971" cy="1268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8908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0" name="Google Shape;48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8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>
            <a:spLocks noGrp="1"/>
          </p:cNvSpPr>
          <p:nvPr>
            <p:ph type="pic" idx="2"/>
          </p:nvPr>
        </p:nvSpPr>
        <p:spPr>
          <a:xfrm>
            <a:off x="4142581" y="0"/>
            <a:ext cx="3906837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953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42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Geo"/>
                <a:ea typeface="Geo"/>
                <a:cs typeface="Geo"/>
                <a:sym typeface="Ge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0716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2131671" y="6358199"/>
            <a:ext cx="792865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10463514" y="6356350"/>
            <a:ext cx="8902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52" y="5951759"/>
            <a:ext cx="613824" cy="7697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Geo"/>
                <a:ea typeface="Geo"/>
                <a:cs typeface="Geo"/>
                <a:sym typeface="Ge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705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098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60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791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4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590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8789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15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033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7"/>
          <p:cNvSpPr>
            <a:spLocks noGrp="1"/>
          </p:cNvSpPr>
          <p:nvPr>
            <p:ph type="pic" idx="2"/>
          </p:nvPr>
        </p:nvSpPr>
        <p:spPr>
          <a:xfrm>
            <a:off x="3021014" y="3429000"/>
            <a:ext cx="2230437" cy="223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>
            <a:spLocks noGrp="1"/>
          </p:cNvSpPr>
          <p:nvPr>
            <p:ph type="pic" idx="3"/>
          </p:nvPr>
        </p:nvSpPr>
        <p:spPr>
          <a:xfrm>
            <a:off x="5611814" y="3429000"/>
            <a:ext cx="2230437" cy="223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7"/>
          <p:cNvSpPr>
            <a:spLocks noGrp="1"/>
          </p:cNvSpPr>
          <p:nvPr>
            <p:ph type="pic" idx="4"/>
          </p:nvPr>
        </p:nvSpPr>
        <p:spPr>
          <a:xfrm>
            <a:off x="7481888" y="0"/>
            <a:ext cx="36290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>
            <a:spLocks noGrp="1"/>
          </p:cNvSpPr>
          <p:nvPr>
            <p:ph type="pic" idx="5"/>
          </p:nvPr>
        </p:nvSpPr>
        <p:spPr>
          <a:xfrm>
            <a:off x="8161050" y="3428999"/>
            <a:ext cx="2230437" cy="223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280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6"/>
          <p:cNvSpPr>
            <a:spLocks noGrp="1"/>
          </p:cNvSpPr>
          <p:nvPr>
            <p:ph type="pic" idx="2"/>
          </p:nvPr>
        </p:nvSpPr>
        <p:spPr>
          <a:xfrm>
            <a:off x="2414824" y="1491914"/>
            <a:ext cx="7152434" cy="3929063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56"/>
          <p:cNvSpPr>
            <a:spLocks noGrp="1"/>
          </p:cNvSpPr>
          <p:nvPr>
            <p:ph type="pic" idx="3"/>
          </p:nvPr>
        </p:nvSpPr>
        <p:spPr>
          <a:xfrm>
            <a:off x="8548688" y="1982788"/>
            <a:ext cx="2157412" cy="294798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28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2"/>
          <p:cNvSpPr>
            <a:spLocks noGrp="1"/>
          </p:cNvSpPr>
          <p:nvPr>
            <p:ph type="pic" idx="2"/>
          </p:nvPr>
        </p:nvSpPr>
        <p:spPr>
          <a:xfrm>
            <a:off x="7121525" y="1204913"/>
            <a:ext cx="3725863" cy="34496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2698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2"/>
          <p:cNvSpPr>
            <a:spLocks noGrp="1"/>
          </p:cNvSpPr>
          <p:nvPr>
            <p:ph type="pic" idx="2"/>
          </p:nvPr>
        </p:nvSpPr>
        <p:spPr>
          <a:xfrm>
            <a:off x="7121525" y="1204913"/>
            <a:ext cx="3725863" cy="34496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1648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7802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>
            <a:spLocks noGrp="1"/>
          </p:cNvSpPr>
          <p:nvPr>
            <p:ph type="pic" idx="2"/>
          </p:nvPr>
        </p:nvSpPr>
        <p:spPr>
          <a:xfrm>
            <a:off x="4079875" y="0"/>
            <a:ext cx="4068763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20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1"/>
          <p:cNvSpPr>
            <a:spLocks noGrp="1"/>
          </p:cNvSpPr>
          <p:nvPr>
            <p:ph type="pic" idx="2"/>
          </p:nvPr>
        </p:nvSpPr>
        <p:spPr>
          <a:xfrm>
            <a:off x="4142581" y="0"/>
            <a:ext cx="390683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5"/>
          <p:cNvSpPr>
            <a:spLocks noGrp="1"/>
          </p:cNvSpPr>
          <p:nvPr>
            <p:ph type="pic" idx="2"/>
          </p:nvPr>
        </p:nvSpPr>
        <p:spPr>
          <a:xfrm>
            <a:off x="4793456" y="817275"/>
            <a:ext cx="2605088" cy="387985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55"/>
          <p:cNvSpPr>
            <a:spLocks noGrp="1"/>
          </p:cNvSpPr>
          <p:nvPr>
            <p:ph type="pic" idx="3"/>
          </p:nvPr>
        </p:nvSpPr>
        <p:spPr>
          <a:xfrm>
            <a:off x="8160328" y="1489075"/>
            <a:ext cx="2605088" cy="387985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0403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6"/>
          <p:cNvSpPr>
            <a:spLocks noGrp="1"/>
          </p:cNvSpPr>
          <p:nvPr>
            <p:ph type="pic" idx="2"/>
          </p:nvPr>
        </p:nvSpPr>
        <p:spPr>
          <a:xfrm>
            <a:off x="2414824" y="1491914"/>
            <a:ext cx="7152434" cy="3929063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56"/>
          <p:cNvSpPr>
            <a:spLocks noGrp="1"/>
          </p:cNvSpPr>
          <p:nvPr>
            <p:ph type="pic" idx="3"/>
          </p:nvPr>
        </p:nvSpPr>
        <p:spPr>
          <a:xfrm>
            <a:off x="8548688" y="1982788"/>
            <a:ext cx="2157412" cy="294798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8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7"/>
          <p:cNvSpPr>
            <a:spLocks noGrp="1"/>
          </p:cNvSpPr>
          <p:nvPr>
            <p:ph type="pic" idx="2"/>
          </p:nvPr>
        </p:nvSpPr>
        <p:spPr>
          <a:xfrm>
            <a:off x="3021014" y="3429000"/>
            <a:ext cx="2230437" cy="2230437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7"/>
          <p:cNvSpPr>
            <a:spLocks noGrp="1"/>
          </p:cNvSpPr>
          <p:nvPr>
            <p:ph type="pic" idx="3"/>
          </p:nvPr>
        </p:nvSpPr>
        <p:spPr>
          <a:xfrm>
            <a:off x="5611814" y="3429000"/>
            <a:ext cx="2230437" cy="2230437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7"/>
          <p:cNvSpPr>
            <a:spLocks noGrp="1"/>
          </p:cNvSpPr>
          <p:nvPr>
            <p:ph type="pic" idx="4"/>
          </p:nvPr>
        </p:nvSpPr>
        <p:spPr>
          <a:xfrm>
            <a:off x="7481888" y="0"/>
            <a:ext cx="36290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7"/>
          <p:cNvSpPr>
            <a:spLocks noGrp="1"/>
          </p:cNvSpPr>
          <p:nvPr>
            <p:ph type="pic" idx="5"/>
          </p:nvPr>
        </p:nvSpPr>
        <p:spPr>
          <a:xfrm>
            <a:off x="8161050" y="3428999"/>
            <a:ext cx="2230437" cy="22304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5819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0"/>
          <p:cNvSpPr/>
          <p:nvPr/>
        </p:nvSpPr>
        <p:spPr>
          <a:xfrm rot="-5400000">
            <a:off x="7223330" y="1860525"/>
            <a:ext cx="3585213" cy="60898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70"/>
          <p:cNvSpPr/>
          <p:nvPr/>
        </p:nvSpPr>
        <p:spPr>
          <a:xfrm rot="5400000">
            <a:off x="3047731" y="2572113"/>
            <a:ext cx="6858001" cy="1713775"/>
          </a:xfrm>
          <a:custGeom>
            <a:avLst/>
            <a:gdLst/>
            <a:ahLst/>
            <a:cxnLst/>
            <a:rect l="l" t="t" r="r" b="b"/>
            <a:pathLst>
              <a:path w="525" h="180" extrusionOk="0">
                <a:moveTo>
                  <a:pt x="0" y="72"/>
                </a:moveTo>
                <a:cubicBezTo>
                  <a:pt x="88" y="88"/>
                  <a:pt x="121" y="50"/>
                  <a:pt x="178" y="54"/>
                </a:cubicBezTo>
                <a:cubicBezTo>
                  <a:pt x="259" y="60"/>
                  <a:pt x="293" y="126"/>
                  <a:pt x="388" y="159"/>
                </a:cubicBezTo>
                <a:cubicBezTo>
                  <a:pt x="449" y="180"/>
                  <a:pt x="525" y="159"/>
                  <a:pt x="525" y="159"/>
                </a:cubicBezTo>
                <a:cubicBezTo>
                  <a:pt x="525" y="0"/>
                  <a:pt x="525" y="0"/>
                  <a:pt x="525" y="0"/>
                </a:cubicBezTo>
                <a:cubicBezTo>
                  <a:pt x="525" y="0"/>
                  <a:pt x="479" y="44"/>
                  <a:pt x="398" y="56"/>
                </a:cubicBezTo>
                <a:cubicBezTo>
                  <a:pt x="337" y="65"/>
                  <a:pt x="300" y="55"/>
                  <a:pt x="262" y="48"/>
                </a:cubicBezTo>
                <a:cubicBezTo>
                  <a:pt x="214" y="38"/>
                  <a:pt x="197" y="37"/>
                  <a:pt x="128" y="54"/>
                </a:cubicBezTo>
                <a:cubicBezTo>
                  <a:pt x="53" y="73"/>
                  <a:pt x="0" y="12"/>
                  <a:pt x="0" y="12"/>
                </a:cubicBezTo>
                <a:lnTo>
                  <a:pt x="0" y="72"/>
                </a:lnTo>
                <a:close/>
              </a:path>
            </a:pathLst>
          </a:custGeom>
          <a:solidFill>
            <a:srgbClr val="95D3E9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70"/>
          <p:cNvSpPr>
            <a:spLocks noGrp="1"/>
          </p:cNvSpPr>
          <p:nvPr>
            <p:ph type="pic" idx="2"/>
          </p:nvPr>
        </p:nvSpPr>
        <p:spPr>
          <a:xfrm>
            <a:off x="5950403" y="159936"/>
            <a:ext cx="6089867" cy="27929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4611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0191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ustom Layout">
  <p:cSld name="4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9"/>
          <p:cNvSpPr>
            <a:spLocks noGrp="1"/>
          </p:cNvSpPr>
          <p:nvPr>
            <p:ph type="pic" idx="2"/>
          </p:nvPr>
        </p:nvSpPr>
        <p:spPr>
          <a:xfrm>
            <a:off x="948675" y="1108652"/>
            <a:ext cx="2563813" cy="2562225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59"/>
          <p:cNvSpPr>
            <a:spLocks noGrp="1"/>
          </p:cNvSpPr>
          <p:nvPr>
            <p:ph type="pic" idx="3"/>
          </p:nvPr>
        </p:nvSpPr>
        <p:spPr>
          <a:xfrm>
            <a:off x="4814093" y="1108652"/>
            <a:ext cx="2563813" cy="25622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9"/>
          <p:cNvSpPr>
            <a:spLocks noGrp="1"/>
          </p:cNvSpPr>
          <p:nvPr>
            <p:ph type="pic" idx="4"/>
          </p:nvPr>
        </p:nvSpPr>
        <p:spPr>
          <a:xfrm>
            <a:off x="8679511" y="1108652"/>
            <a:ext cx="2563813" cy="256222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761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B1F33">
                  <a:alpha val="95294"/>
                </a:srgbClr>
              </a:gs>
              <a:gs pos="100000">
                <a:srgbClr val="004265">
                  <a:alpha val="8941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71"/>
          <p:cNvSpPr/>
          <p:nvPr/>
        </p:nvSpPr>
        <p:spPr>
          <a:xfrm>
            <a:off x="-1272093" y="5066552"/>
            <a:ext cx="12073821" cy="2700420"/>
          </a:xfrm>
          <a:custGeom>
            <a:avLst/>
            <a:gdLst/>
            <a:ahLst/>
            <a:cxnLst/>
            <a:rect l="l" t="t" r="r" b="b"/>
            <a:pathLst>
              <a:path w="20120524" h="4500138" extrusionOk="0">
                <a:moveTo>
                  <a:pt x="12665305" y="1038"/>
                </a:moveTo>
                <a:cubicBezTo>
                  <a:pt x="15237328" y="47030"/>
                  <a:pt x="18203158" y="598936"/>
                  <a:pt x="19923248" y="1873960"/>
                </a:cubicBezTo>
                <a:lnTo>
                  <a:pt x="20120524" y="2035950"/>
                </a:lnTo>
                <a:lnTo>
                  <a:pt x="20039036" y="2021484"/>
                </a:lnTo>
                <a:cubicBezTo>
                  <a:pt x="19462144" y="1932551"/>
                  <a:pt x="18854332" y="1896326"/>
                  <a:pt x="18219014" y="1964906"/>
                </a:cubicBezTo>
                <a:cubicBezTo>
                  <a:pt x="15314704" y="2278415"/>
                  <a:pt x="10620785" y="4555707"/>
                  <a:pt x="7455221" y="4499101"/>
                </a:cubicBezTo>
                <a:cubicBezTo>
                  <a:pt x="4883198" y="4453109"/>
                  <a:pt x="1917367" y="3901203"/>
                  <a:pt x="197277" y="2626178"/>
                </a:cubicBezTo>
                <a:lnTo>
                  <a:pt x="0" y="2464188"/>
                </a:lnTo>
                <a:lnTo>
                  <a:pt x="81489" y="2478654"/>
                </a:lnTo>
                <a:cubicBezTo>
                  <a:pt x="658381" y="2567587"/>
                  <a:pt x="1266194" y="2603812"/>
                  <a:pt x="1901511" y="2535232"/>
                </a:cubicBezTo>
                <a:cubicBezTo>
                  <a:pt x="4805822" y="2221723"/>
                  <a:pt x="9499740" y="-55569"/>
                  <a:pt x="12665305" y="1038"/>
                </a:cubicBez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1"/>
          <p:cNvSpPr/>
          <p:nvPr/>
        </p:nvSpPr>
        <p:spPr>
          <a:xfrm rot="10800000">
            <a:off x="231135" y="6294387"/>
            <a:ext cx="7099289" cy="1394635"/>
          </a:xfrm>
          <a:custGeom>
            <a:avLst/>
            <a:gdLst/>
            <a:ahLst/>
            <a:cxnLst/>
            <a:rect l="l" t="t" r="r" b="b"/>
            <a:pathLst>
              <a:path w="11830672" h="2324101" extrusionOk="0">
                <a:moveTo>
                  <a:pt x="4912383" y="2323064"/>
                </a:moveTo>
                <a:cubicBezTo>
                  <a:pt x="3304869" y="2294319"/>
                  <a:pt x="1543523" y="2067951"/>
                  <a:pt x="28627" y="1590932"/>
                </a:cubicBezTo>
                <a:lnTo>
                  <a:pt x="0" y="1581275"/>
                </a:lnTo>
                <a:lnTo>
                  <a:pt x="1864" y="1580700"/>
                </a:lnTo>
                <a:cubicBezTo>
                  <a:pt x="2364319" y="841959"/>
                  <a:pt x="4939811" y="-34341"/>
                  <a:pt x="6918288" y="1038"/>
                </a:cubicBezTo>
                <a:cubicBezTo>
                  <a:pt x="8525803" y="29783"/>
                  <a:pt x="10287148" y="256151"/>
                  <a:pt x="11802044" y="733169"/>
                </a:cubicBezTo>
                <a:lnTo>
                  <a:pt x="11830672" y="742826"/>
                </a:lnTo>
                <a:lnTo>
                  <a:pt x="11828807" y="743402"/>
                </a:lnTo>
                <a:cubicBezTo>
                  <a:pt x="9466352" y="1482142"/>
                  <a:pt x="6890861" y="2358442"/>
                  <a:pt x="4912383" y="2323064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1"/>
          <p:cNvSpPr/>
          <p:nvPr/>
        </p:nvSpPr>
        <p:spPr>
          <a:xfrm>
            <a:off x="-1257805" y="5582100"/>
            <a:ext cx="14634131" cy="2182721"/>
          </a:xfrm>
          <a:custGeom>
            <a:avLst/>
            <a:gdLst/>
            <a:ahLst/>
            <a:cxnLst/>
            <a:rect l="l" t="t" r="r" b="b"/>
            <a:pathLst>
              <a:path w="24387176" h="3637414" extrusionOk="0">
                <a:moveTo>
                  <a:pt x="20449776" y="9"/>
                </a:moveTo>
                <a:cubicBezTo>
                  <a:pt x="20714924" y="-307"/>
                  <a:pt x="20973014" y="8243"/>
                  <a:pt x="21222948" y="26801"/>
                </a:cubicBezTo>
                <a:cubicBezTo>
                  <a:pt x="22238306" y="102195"/>
                  <a:pt x="23299010" y="237020"/>
                  <a:pt x="24341352" y="435205"/>
                </a:cubicBezTo>
                <a:lnTo>
                  <a:pt x="24387176" y="444517"/>
                </a:lnTo>
                <a:lnTo>
                  <a:pt x="24387176" y="1957529"/>
                </a:lnTo>
                <a:lnTo>
                  <a:pt x="24305492" y="1975684"/>
                </a:lnTo>
                <a:cubicBezTo>
                  <a:pt x="22863108" y="2230418"/>
                  <a:pt x="20761896" y="827862"/>
                  <a:pt x="18220628" y="1102182"/>
                </a:cubicBezTo>
                <a:cubicBezTo>
                  <a:pt x="15316318" y="1415691"/>
                  <a:pt x="10622399" y="3692983"/>
                  <a:pt x="7456835" y="3636377"/>
                </a:cubicBezTo>
                <a:cubicBezTo>
                  <a:pt x="4884812" y="3590385"/>
                  <a:pt x="1918981" y="3038479"/>
                  <a:pt x="198891" y="1763454"/>
                </a:cubicBezTo>
                <a:lnTo>
                  <a:pt x="0" y="1600139"/>
                </a:lnTo>
                <a:lnTo>
                  <a:pt x="0" y="682542"/>
                </a:lnTo>
                <a:lnTo>
                  <a:pt x="161882" y="681496"/>
                </a:lnTo>
                <a:cubicBezTo>
                  <a:pt x="1972105" y="721137"/>
                  <a:pt x="4414708" y="2261547"/>
                  <a:pt x="7444276" y="2141520"/>
                </a:cubicBezTo>
                <a:cubicBezTo>
                  <a:pt x="10906642" y="2004348"/>
                  <a:pt x="16472532" y="4755"/>
                  <a:pt x="20449776" y="9"/>
                </a:cubicBezTo>
                <a:close/>
              </a:path>
            </a:pathLst>
          </a:custGeom>
          <a:solidFill>
            <a:schemeClr val="accent5">
              <a:alpha val="1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81396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882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1"/>
          <p:cNvSpPr>
            <a:spLocks noGrp="1"/>
          </p:cNvSpPr>
          <p:nvPr>
            <p:ph type="pic" idx="2"/>
          </p:nvPr>
        </p:nvSpPr>
        <p:spPr>
          <a:xfrm>
            <a:off x="4142581" y="0"/>
            <a:ext cx="3906837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576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2"/>
          <p:cNvSpPr>
            <a:spLocks noGrp="1"/>
          </p:cNvSpPr>
          <p:nvPr>
            <p:ph type="pic" idx="2"/>
          </p:nvPr>
        </p:nvSpPr>
        <p:spPr>
          <a:xfrm>
            <a:off x="7121525" y="1204913"/>
            <a:ext cx="3725863" cy="34496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208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>
            <a:spLocks noGrp="1"/>
          </p:cNvSpPr>
          <p:nvPr>
            <p:ph type="pic" idx="2"/>
          </p:nvPr>
        </p:nvSpPr>
        <p:spPr>
          <a:xfrm>
            <a:off x="4079875" y="0"/>
            <a:ext cx="4068763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6"/>
          <p:cNvSpPr>
            <a:spLocks noGrp="1"/>
          </p:cNvSpPr>
          <p:nvPr>
            <p:ph type="pic" idx="2"/>
          </p:nvPr>
        </p:nvSpPr>
        <p:spPr>
          <a:xfrm>
            <a:off x="2414824" y="1491914"/>
            <a:ext cx="7152434" cy="3929063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56"/>
          <p:cNvSpPr>
            <a:spLocks noGrp="1"/>
          </p:cNvSpPr>
          <p:nvPr>
            <p:ph type="pic" idx="3"/>
          </p:nvPr>
        </p:nvSpPr>
        <p:spPr>
          <a:xfrm>
            <a:off x="8548688" y="1982788"/>
            <a:ext cx="2157412" cy="294798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1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7"/>
          <p:cNvSpPr>
            <a:spLocks noGrp="1"/>
          </p:cNvSpPr>
          <p:nvPr>
            <p:ph type="pic" idx="2"/>
          </p:nvPr>
        </p:nvSpPr>
        <p:spPr>
          <a:xfrm>
            <a:off x="3021014" y="3429000"/>
            <a:ext cx="2230437" cy="2230437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57"/>
          <p:cNvSpPr>
            <a:spLocks noGrp="1"/>
          </p:cNvSpPr>
          <p:nvPr>
            <p:ph type="pic" idx="3"/>
          </p:nvPr>
        </p:nvSpPr>
        <p:spPr>
          <a:xfrm>
            <a:off x="5611814" y="3429000"/>
            <a:ext cx="2230437" cy="2230437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7"/>
          <p:cNvSpPr>
            <a:spLocks noGrp="1"/>
          </p:cNvSpPr>
          <p:nvPr>
            <p:ph type="pic" idx="4"/>
          </p:nvPr>
        </p:nvSpPr>
        <p:spPr>
          <a:xfrm>
            <a:off x="7481888" y="0"/>
            <a:ext cx="36290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57"/>
          <p:cNvSpPr>
            <a:spLocks noGrp="1"/>
          </p:cNvSpPr>
          <p:nvPr>
            <p:ph type="pic" idx="5"/>
          </p:nvPr>
        </p:nvSpPr>
        <p:spPr>
          <a:xfrm>
            <a:off x="8161050" y="3428999"/>
            <a:ext cx="2230437" cy="22304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265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40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B1F33">
                  <a:alpha val="95294"/>
                </a:srgbClr>
              </a:gs>
              <a:gs pos="100000">
                <a:srgbClr val="004265">
                  <a:alpha val="89411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71"/>
          <p:cNvSpPr/>
          <p:nvPr/>
        </p:nvSpPr>
        <p:spPr>
          <a:xfrm>
            <a:off x="-1272093" y="5066552"/>
            <a:ext cx="12073821" cy="2700420"/>
          </a:xfrm>
          <a:custGeom>
            <a:avLst/>
            <a:gdLst/>
            <a:ahLst/>
            <a:cxnLst/>
            <a:rect l="l" t="t" r="r" b="b"/>
            <a:pathLst>
              <a:path w="20120524" h="4500138" extrusionOk="0">
                <a:moveTo>
                  <a:pt x="12665305" y="1038"/>
                </a:moveTo>
                <a:cubicBezTo>
                  <a:pt x="15237328" y="47030"/>
                  <a:pt x="18203158" y="598936"/>
                  <a:pt x="19923248" y="1873960"/>
                </a:cubicBezTo>
                <a:lnTo>
                  <a:pt x="20120524" y="2035950"/>
                </a:lnTo>
                <a:lnTo>
                  <a:pt x="20039036" y="2021484"/>
                </a:lnTo>
                <a:cubicBezTo>
                  <a:pt x="19462144" y="1932551"/>
                  <a:pt x="18854332" y="1896326"/>
                  <a:pt x="18219014" y="1964906"/>
                </a:cubicBezTo>
                <a:cubicBezTo>
                  <a:pt x="15314704" y="2278415"/>
                  <a:pt x="10620785" y="4555707"/>
                  <a:pt x="7455221" y="4499101"/>
                </a:cubicBezTo>
                <a:cubicBezTo>
                  <a:pt x="4883198" y="4453109"/>
                  <a:pt x="1917367" y="3901203"/>
                  <a:pt x="197277" y="2626178"/>
                </a:cubicBezTo>
                <a:lnTo>
                  <a:pt x="0" y="2464188"/>
                </a:lnTo>
                <a:lnTo>
                  <a:pt x="81489" y="2478654"/>
                </a:lnTo>
                <a:cubicBezTo>
                  <a:pt x="658381" y="2567587"/>
                  <a:pt x="1266194" y="2603812"/>
                  <a:pt x="1901511" y="2535232"/>
                </a:cubicBezTo>
                <a:cubicBezTo>
                  <a:pt x="4805822" y="2221723"/>
                  <a:pt x="9499740" y="-55569"/>
                  <a:pt x="12665305" y="1038"/>
                </a:cubicBez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71"/>
          <p:cNvSpPr/>
          <p:nvPr/>
        </p:nvSpPr>
        <p:spPr>
          <a:xfrm rot="10800000">
            <a:off x="231135" y="6294387"/>
            <a:ext cx="7099289" cy="1394635"/>
          </a:xfrm>
          <a:custGeom>
            <a:avLst/>
            <a:gdLst/>
            <a:ahLst/>
            <a:cxnLst/>
            <a:rect l="l" t="t" r="r" b="b"/>
            <a:pathLst>
              <a:path w="11830672" h="2324101" extrusionOk="0">
                <a:moveTo>
                  <a:pt x="4912383" y="2323064"/>
                </a:moveTo>
                <a:cubicBezTo>
                  <a:pt x="3304869" y="2294319"/>
                  <a:pt x="1543523" y="2067951"/>
                  <a:pt x="28627" y="1590932"/>
                </a:cubicBezTo>
                <a:lnTo>
                  <a:pt x="0" y="1581275"/>
                </a:lnTo>
                <a:lnTo>
                  <a:pt x="1864" y="1580700"/>
                </a:lnTo>
                <a:cubicBezTo>
                  <a:pt x="2364319" y="841959"/>
                  <a:pt x="4939811" y="-34341"/>
                  <a:pt x="6918288" y="1038"/>
                </a:cubicBezTo>
                <a:cubicBezTo>
                  <a:pt x="8525803" y="29783"/>
                  <a:pt x="10287148" y="256151"/>
                  <a:pt x="11802044" y="733169"/>
                </a:cubicBezTo>
                <a:lnTo>
                  <a:pt x="11830672" y="742826"/>
                </a:lnTo>
                <a:lnTo>
                  <a:pt x="11828807" y="743402"/>
                </a:lnTo>
                <a:cubicBezTo>
                  <a:pt x="9466352" y="1482142"/>
                  <a:pt x="6890861" y="2358442"/>
                  <a:pt x="4912383" y="2323064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1"/>
          <p:cNvSpPr/>
          <p:nvPr/>
        </p:nvSpPr>
        <p:spPr>
          <a:xfrm>
            <a:off x="-1257805" y="5582100"/>
            <a:ext cx="14634131" cy="2182721"/>
          </a:xfrm>
          <a:custGeom>
            <a:avLst/>
            <a:gdLst/>
            <a:ahLst/>
            <a:cxnLst/>
            <a:rect l="l" t="t" r="r" b="b"/>
            <a:pathLst>
              <a:path w="24387176" h="3637414" extrusionOk="0">
                <a:moveTo>
                  <a:pt x="20449776" y="9"/>
                </a:moveTo>
                <a:cubicBezTo>
                  <a:pt x="20714924" y="-307"/>
                  <a:pt x="20973014" y="8243"/>
                  <a:pt x="21222948" y="26801"/>
                </a:cubicBezTo>
                <a:cubicBezTo>
                  <a:pt x="22238306" y="102195"/>
                  <a:pt x="23299010" y="237020"/>
                  <a:pt x="24341352" y="435205"/>
                </a:cubicBezTo>
                <a:lnTo>
                  <a:pt x="24387176" y="444517"/>
                </a:lnTo>
                <a:lnTo>
                  <a:pt x="24387176" y="1957529"/>
                </a:lnTo>
                <a:lnTo>
                  <a:pt x="24305492" y="1975684"/>
                </a:lnTo>
                <a:cubicBezTo>
                  <a:pt x="22863108" y="2230418"/>
                  <a:pt x="20761896" y="827862"/>
                  <a:pt x="18220628" y="1102182"/>
                </a:cubicBezTo>
                <a:cubicBezTo>
                  <a:pt x="15316318" y="1415691"/>
                  <a:pt x="10622399" y="3692983"/>
                  <a:pt x="7456835" y="3636377"/>
                </a:cubicBezTo>
                <a:cubicBezTo>
                  <a:pt x="4884812" y="3590385"/>
                  <a:pt x="1918981" y="3038479"/>
                  <a:pt x="198891" y="1763454"/>
                </a:cubicBezTo>
                <a:lnTo>
                  <a:pt x="0" y="1600139"/>
                </a:lnTo>
                <a:lnTo>
                  <a:pt x="0" y="682542"/>
                </a:lnTo>
                <a:lnTo>
                  <a:pt x="161882" y="681496"/>
                </a:lnTo>
                <a:cubicBezTo>
                  <a:pt x="1972105" y="721137"/>
                  <a:pt x="4414708" y="2261547"/>
                  <a:pt x="7444276" y="2141520"/>
                </a:cubicBezTo>
                <a:cubicBezTo>
                  <a:pt x="10906642" y="2004348"/>
                  <a:pt x="16472532" y="4755"/>
                  <a:pt x="20449776" y="9"/>
                </a:cubicBezTo>
                <a:close/>
              </a:path>
            </a:pathLst>
          </a:custGeom>
          <a:solidFill>
            <a:schemeClr val="accent5">
              <a:alpha val="164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9412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51"/>
          <p:cNvGrpSpPr/>
          <p:nvPr/>
        </p:nvGrpSpPr>
        <p:grpSpPr>
          <a:xfrm>
            <a:off x="237992" y="212988"/>
            <a:ext cx="1257648" cy="296464"/>
            <a:chOff x="2393691" y="2552270"/>
            <a:chExt cx="7200038" cy="1697258"/>
          </a:xfrm>
        </p:grpSpPr>
        <p:sp>
          <p:nvSpPr>
            <p:cNvPr id="11" name="Google Shape;11;p51"/>
            <p:cNvSpPr/>
            <p:nvPr/>
          </p:nvSpPr>
          <p:spPr>
            <a:xfrm>
              <a:off x="4068544" y="3062820"/>
              <a:ext cx="5525185" cy="879043"/>
            </a:xfrm>
            <a:custGeom>
              <a:avLst/>
              <a:gdLst/>
              <a:ahLst/>
              <a:cxnLst/>
              <a:rect l="l" t="t" r="r" b="b"/>
              <a:pathLst>
                <a:path w="5525185" h="879043" extrusionOk="0">
                  <a:moveTo>
                    <a:pt x="3227908" y="106071"/>
                  </a:moveTo>
                  <a:lnTo>
                    <a:pt x="3051124" y="534010"/>
                  </a:lnTo>
                  <a:lnTo>
                    <a:pt x="3402253" y="534010"/>
                  </a:lnTo>
                  <a:close/>
                  <a:moveTo>
                    <a:pt x="405993" y="78029"/>
                  </a:moveTo>
                  <a:cubicBezTo>
                    <a:pt x="357225" y="78029"/>
                    <a:pt x="312928" y="88392"/>
                    <a:pt x="273101" y="109119"/>
                  </a:cubicBezTo>
                  <a:cubicBezTo>
                    <a:pt x="233273" y="129845"/>
                    <a:pt x="199542" y="157277"/>
                    <a:pt x="171907" y="191415"/>
                  </a:cubicBezTo>
                  <a:cubicBezTo>
                    <a:pt x="144272" y="225552"/>
                    <a:pt x="122936" y="264160"/>
                    <a:pt x="107899" y="307239"/>
                  </a:cubicBezTo>
                  <a:cubicBezTo>
                    <a:pt x="92862" y="350317"/>
                    <a:pt x="85344" y="394208"/>
                    <a:pt x="85344" y="438912"/>
                  </a:cubicBezTo>
                  <a:cubicBezTo>
                    <a:pt x="85344" y="486055"/>
                    <a:pt x="93065" y="531368"/>
                    <a:pt x="108509" y="574853"/>
                  </a:cubicBezTo>
                  <a:cubicBezTo>
                    <a:pt x="123952" y="618338"/>
                    <a:pt x="145897" y="656946"/>
                    <a:pt x="174345" y="690677"/>
                  </a:cubicBezTo>
                  <a:cubicBezTo>
                    <a:pt x="202793" y="724408"/>
                    <a:pt x="236525" y="751231"/>
                    <a:pt x="275539" y="771144"/>
                  </a:cubicBezTo>
                  <a:cubicBezTo>
                    <a:pt x="314553" y="791058"/>
                    <a:pt x="358038" y="801015"/>
                    <a:pt x="405993" y="801015"/>
                  </a:cubicBezTo>
                  <a:cubicBezTo>
                    <a:pt x="454761" y="801015"/>
                    <a:pt x="499059" y="790448"/>
                    <a:pt x="538886" y="769315"/>
                  </a:cubicBezTo>
                  <a:cubicBezTo>
                    <a:pt x="578713" y="748183"/>
                    <a:pt x="612444" y="720547"/>
                    <a:pt x="640080" y="686410"/>
                  </a:cubicBezTo>
                  <a:cubicBezTo>
                    <a:pt x="667715" y="652272"/>
                    <a:pt x="689051" y="613664"/>
                    <a:pt x="704088" y="570586"/>
                  </a:cubicBezTo>
                  <a:cubicBezTo>
                    <a:pt x="719125" y="527507"/>
                    <a:pt x="726643" y="483616"/>
                    <a:pt x="726643" y="438912"/>
                  </a:cubicBezTo>
                  <a:cubicBezTo>
                    <a:pt x="726643" y="391770"/>
                    <a:pt x="718718" y="346456"/>
                    <a:pt x="702868" y="302971"/>
                  </a:cubicBezTo>
                  <a:cubicBezTo>
                    <a:pt x="687019" y="259487"/>
                    <a:pt x="664870" y="221082"/>
                    <a:pt x="636422" y="187757"/>
                  </a:cubicBezTo>
                  <a:cubicBezTo>
                    <a:pt x="607974" y="154432"/>
                    <a:pt x="574243" y="127813"/>
                    <a:pt x="535229" y="107899"/>
                  </a:cubicBezTo>
                  <a:cubicBezTo>
                    <a:pt x="496214" y="87986"/>
                    <a:pt x="453136" y="78029"/>
                    <a:pt x="405993" y="78029"/>
                  </a:cubicBezTo>
                  <a:close/>
                  <a:moveTo>
                    <a:pt x="4943627" y="6096"/>
                  </a:moveTo>
                  <a:lnTo>
                    <a:pt x="5514213" y="6096"/>
                  </a:lnTo>
                  <a:lnTo>
                    <a:pt x="5514213" y="81687"/>
                  </a:lnTo>
                  <a:lnTo>
                    <a:pt x="5028971" y="81687"/>
                  </a:lnTo>
                  <a:lnTo>
                    <a:pt x="5028971" y="393802"/>
                  </a:lnTo>
                  <a:lnTo>
                    <a:pt x="5452033" y="393802"/>
                  </a:lnTo>
                  <a:lnTo>
                    <a:pt x="5452033" y="465735"/>
                  </a:lnTo>
                  <a:lnTo>
                    <a:pt x="5028971" y="465735"/>
                  </a:lnTo>
                  <a:lnTo>
                    <a:pt x="5028971" y="796138"/>
                  </a:lnTo>
                  <a:lnTo>
                    <a:pt x="5525185" y="796138"/>
                  </a:lnTo>
                  <a:lnTo>
                    <a:pt x="5525185" y="871728"/>
                  </a:lnTo>
                  <a:lnTo>
                    <a:pt x="4943627" y="871728"/>
                  </a:lnTo>
                  <a:close/>
                  <a:moveTo>
                    <a:pt x="3876827" y="6096"/>
                  </a:moveTo>
                  <a:lnTo>
                    <a:pt x="3942664" y="6096"/>
                  </a:lnTo>
                  <a:lnTo>
                    <a:pt x="4515687" y="726643"/>
                  </a:lnTo>
                  <a:lnTo>
                    <a:pt x="4515687" y="7315"/>
                  </a:lnTo>
                  <a:lnTo>
                    <a:pt x="4601032" y="7315"/>
                  </a:lnTo>
                  <a:lnTo>
                    <a:pt x="4601032" y="871728"/>
                  </a:lnTo>
                  <a:lnTo>
                    <a:pt x="4526661" y="871728"/>
                  </a:lnTo>
                  <a:lnTo>
                    <a:pt x="3962171" y="164592"/>
                  </a:lnTo>
                  <a:lnTo>
                    <a:pt x="3962171" y="871728"/>
                  </a:lnTo>
                  <a:lnTo>
                    <a:pt x="3876827" y="871728"/>
                  </a:lnTo>
                  <a:close/>
                  <a:moveTo>
                    <a:pt x="3192551" y="6096"/>
                  </a:moveTo>
                  <a:lnTo>
                    <a:pt x="3264484" y="6096"/>
                  </a:lnTo>
                  <a:lnTo>
                    <a:pt x="3624148" y="871728"/>
                  </a:lnTo>
                  <a:lnTo>
                    <a:pt x="3533927" y="871728"/>
                  </a:lnTo>
                  <a:lnTo>
                    <a:pt x="3421761" y="601066"/>
                  </a:lnTo>
                  <a:lnTo>
                    <a:pt x="3032836" y="601066"/>
                  </a:lnTo>
                  <a:lnTo>
                    <a:pt x="2921888" y="871728"/>
                  </a:lnTo>
                  <a:lnTo>
                    <a:pt x="2830449" y="871728"/>
                  </a:lnTo>
                  <a:close/>
                  <a:moveTo>
                    <a:pt x="2057552" y="6096"/>
                  </a:moveTo>
                  <a:lnTo>
                    <a:pt x="2628137" y="6096"/>
                  </a:lnTo>
                  <a:lnTo>
                    <a:pt x="2628137" y="81687"/>
                  </a:lnTo>
                  <a:lnTo>
                    <a:pt x="2142896" y="81687"/>
                  </a:lnTo>
                  <a:lnTo>
                    <a:pt x="2142896" y="393802"/>
                  </a:lnTo>
                  <a:lnTo>
                    <a:pt x="2565958" y="393802"/>
                  </a:lnTo>
                  <a:lnTo>
                    <a:pt x="2565958" y="465735"/>
                  </a:lnTo>
                  <a:lnTo>
                    <a:pt x="2142896" y="465735"/>
                  </a:lnTo>
                  <a:lnTo>
                    <a:pt x="2142896" y="796138"/>
                  </a:lnTo>
                  <a:lnTo>
                    <a:pt x="2639110" y="796138"/>
                  </a:lnTo>
                  <a:lnTo>
                    <a:pt x="2639110" y="871728"/>
                  </a:lnTo>
                  <a:lnTo>
                    <a:pt x="2057552" y="871728"/>
                  </a:lnTo>
                  <a:close/>
                  <a:moveTo>
                    <a:pt x="1449095" y="1219"/>
                  </a:moveTo>
                  <a:cubicBezTo>
                    <a:pt x="1526311" y="1219"/>
                    <a:pt x="1592351" y="18695"/>
                    <a:pt x="1647215" y="53645"/>
                  </a:cubicBezTo>
                  <a:cubicBezTo>
                    <a:pt x="1702079" y="88595"/>
                    <a:pt x="1742516" y="134112"/>
                    <a:pt x="1768526" y="190195"/>
                  </a:cubicBezTo>
                  <a:lnTo>
                    <a:pt x="1701469" y="231648"/>
                  </a:lnTo>
                  <a:cubicBezTo>
                    <a:pt x="1687652" y="203200"/>
                    <a:pt x="1670786" y="179223"/>
                    <a:pt x="1650873" y="159715"/>
                  </a:cubicBezTo>
                  <a:cubicBezTo>
                    <a:pt x="1630959" y="140208"/>
                    <a:pt x="1609623" y="124359"/>
                    <a:pt x="1586865" y="112167"/>
                  </a:cubicBezTo>
                  <a:cubicBezTo>
                    <a:pt x="1564106" y="99975"/>
                    <a:pt x="1540535" y="91237"/>
                    <a:pt x="1516151" y="85954"/>
                  </a:cubicBezTo>
                  <a:cubicBezTo>
                    <a:pt x="1491767" y="80671"/>
                    <a:pt x="1467790" y="78029"/>
                    <a:pt x="1444218" y="78029"/>
                  </a:cubicBezTo>
                  <a:cubicBezTo>
                    <a:pt x="1392199" y="78029"/>
                    <a:pt x="1346276" y="88595"/>
                    <a:pt x="1306449" y="109728"/>
                  </a:cubicBezTo>
                  <a:cubicBezTo>
                    <a:pt x="1266622" y="130861"/>
                    <a:pt x="1233094" y="158496"/>
                    <a:pt x="1205865" y="192634"/>
                  </a:cubicBezTo>
                  <a:cubicBezTo>
                    <a:pt x="1178636" y="226771"/>
                    <a:pt x="1158113" y="265176"/>
                    <a:pt x="1144295" y="307848"/>
                  </a:cubicBezTo>
                  <a:cubicBezTo>
                    <a:pt x="1130478" y="350520"/>
                    <a:pt x="1123569" y="393802"/>
                    <a:pt x="1123569" y="437693"/>
                  </a:cubicBezTo>
                  <a:cubicBezTo>
                    <a:pt x="1123569" y="485648"/>
                    <a:pt x="1131900" y="531571"/>
                    <a:pt x="1148562" y="575463"/>
                  </a:cubicBezTo>
                  <a:cubicBezTo>
                    <a:pt x="1165225" y="619354"/>
                    <a:pt x="1187983" y="658165"/>
                    <a:pt x="1216838" y="691896"/>
                  </a:cubicBezTo>
                  <a:cubicBezTo>
                    <a:pt x="1245692" y="725627"/>
                    <a:pt x="1279829" y="752450"/>
                    <a:pt x="1319250" y="772363"/>
                  </a:cubicBezTo>
                  <a:cubicBezTo>
                    <a:pt x="1358671" y="792277"/>
                    <a:pt x="1401546" y="802234"/>
                    <a:pt x="1447876" y="802234"/>
                  </a:cubicBezTo>
                  <a:cubicBezTo>
                    <a:pt x="1472260" y="802234"/>
                    <a:pt x="1497254" y="799186"/>
                    <a:pt x="1522857" y="793090"/>
                  </a:cubicBezTo>
                  <a:cubicBezTo>
                    <a:pt x="1548460" y="786994"/>
                    <a:pt x="1573250" y="777240"/>
                    <a:pt x="1597228" y="763829"/>
                  </a:cubicBezTo>
                  <a:cubicBezTo>
                    <a:pt x="1621206" y="750418"/>
                    <a:pt x="1643354" y="733755"/>
                    <a:pt x="1663674" y="713842"/>
                  </a:cubicBezTo>
                  <a:cubicBezTo>
                    <a:pt x="1683994" y="693928"/>
                    <a:pt x="1701063" y="669747"/>
                    <a:pt x="1714881" y="641299"/>
                  </a:cubicBezTo>
                  <a:lnTo>
                    <a:pt x="1785594" y="677875"/>
                  </a:lnTo>
                  <a:cubicBezTo>
                    <a:pt x="1771777" y="710387"/>
                    <a:pt x="1752270" y="739039"/>
                    <a:pt x="1727073" y="763829"/>
                  </a:cubicBezTo>
                  <a:cubicBezTo>
                    <a:pt x="1701876" y="788619"/>
                    <a:pt x="1673834" y="809549"/>
                    <a:pt x="1642948" y="826618"/>
                  </a:cubicBezTo>
                  <a:cubicBezTo>
                    <a:pt x="1612061" y="843687"/>
                    <a:pt x="1579346" y="856691"/>
                    <a:pt x="1544802" y="865632"/>
                  </a:cubicBezTo>
                  <a:cubicBezTo>
                    <a:pt x="1510258" y="874573"/>
                    <a:pt x="1476324" y="879043"/>
                    <a:pt x="1442999" y="879043"/>
                  </a:cubicBezTo>
                  <a:cubicBezTo>
                    <a:pt x="1383665" y="879043"/>
                    <a:pt x="1329207" y="866039"/>
                    <a:pt x="1279626" y="840029"/>
                  </a:cubicBezTo>
                  <a:cubicBezTo>
                    <a:pt x="1230046" y="814019"/>
                    <a:pt x="1187374" y="780085"/>
                    <a:pt x="1151610" y="738226"/>
                  </a:cubicBezTo>
                  <a:cubicBezTo>
                    <a:pt x="1115847" y="696367"/>
                    <a:pt x="1088009" y="648818"/>
                    <a:pt x="1068095" y="595579"/>
                  </a:cubicBezTo>
                  <a:cubicBezTo>
                    <a:pt x="1048182" y="542341"/>
                    <a:pt x="1038225" y="488087"/>
                    <a:pt x="1038225" y="432816"/>
                  </a:cubicBezTo>
                  <a:cubicBezTo>
                    <a:pt x="1038225" y="380797"/>
                    <a:pt x="1047369" y="328981"/>
                    <a:pt x="1065657" y="277368"/>
                  </a:cubicBezTo>
                  <a:cubicBezTo>
                    <a:pt x="1083945" y="225755"/>
                    <a:pt x="1110564" y="179629"/>
                    <a:pt x="1145514" y="138989"/>
                  </a:cubicBezTo>
                  <a:cubicBezTo>
                    <a:pt x="1180465" y="98349"/>
                    <a:pt x="1223543" y="65227"/>
                    <a:pt x="1274750" y="39624"/>
                  </a:cubicBezTo>
                  <a:cubicBezTo>
                    <a:pt x="1325956" y="14021"/>
                    <a:pt x="1384071" y="1219"/>
                    <a:pt x="1449095" y="1219"/>
                  </a:cubicBezTo>
                  <a:close/>
                  <a:moveTo>
                    <a:pt x="407212" y="0"/>
                  </a:moveTo>
                  <a:cubicBezTo>
                    <a:pt x="467360" y="0"/>
                    <a:pt x="522427" y="12802"/>
                    <a:pt x="572414" y="38405"/>
                  </a:cubicBezTo>
                  <a:cubicBezTo>
                    <a:pt x="622401" y="64008"/>
                    <a:pt x="665073" y="97536"/>
                    <a:pt x="700430" y="138989"/>
                  </a:cubicBezTo>
                  <a:cubicBezTo>
                    <a:pt x="735787" y="180442"/>
                    <a:pt x="763219" y="227381"/>
                    <a:pt x="782726" y="279807"/>
                  </a:cubicBezTo>
                  <a:cubicBezTo>
                    <a:pt x="802233" y="332232"/>
                    <a:pt x="811987" y="385674"/>
                    <a:pt x="811987" y="440131"/>
                  </a:cubicBezTo>
                  <a:cubicBezTo>
                    <a:pt x="811987" y="497840"/>
                    <a:pt x="801624" y="553111"/>
                    <a:pt x="780897" y="605943"/>
                  </a:cubicBezTo>
                  <a:cubicBezTo>
                    <a:pt x="760171" y="658775"/>
                    <a:pt x="731723" y="705307"/>
                    <a:pt x="695553" y="745541"/>
                  </a:cubicBezTo>
                  <a:cubicBezTo>
                    <a:pt x="659384" y="785775"/>
                    <a:pt x="616508" y="817880"/>
                    <a:pt x="566928" y="841858"/>
                  </a:cubicBezTo>
                  <a:cubicBezTo>
                    <a:pt x="517347" y="865835"/>
                    <a:pt x="463702" y="877824"/>
                    <a:pt x="405993" y="877824"/>
                  </a:cubicBezTo>
                  <a:cubicBezTo>
                    <a:pt x="345846" y="877824"/>
                    <a:pt x="290779" y="865429"/>
                    <a:pt x="240792" y="840639"/>
                  </a:cubicBezTo>
                  <a:cubicBezTo>
                    <a:pt x="190805" y="815848"/>
                    <a:pt x="147929" y="782930"/>
                    <a:pt x="112166" y="741883"/>
                  </a:cubicBezTo>
                  <a:cubicBezTo>
                    <a:pt x="76403" y="700837"/>
                    <a:pt x="48768" y="653898"/>
                    <a:pt x="29261" y="601066"/>
                  </a:cubicBezTo>
                  <a:cubicBezTo>
                    <a:pt x="9753" y="548234"/>
                    <a:pt x="0" y="494183"/>
                    <a:pt x="0" y="438912"/>
                  </a:cubicBezTo>
                  <a:cubicBezTo>
                    <a:pt x="0" y="381203"/>
                    <a:pt x="10363" y="325933"/>
                    <a:pt x="31089" y="273101"/>
                  </a:cubicBezTo>
                  <a:cubicBezTo>
                    <a:pt x="51816" y="220269"/>
                    <a:pt x="80467" y="173533"/>
                    <a:pt x="117043" y="132893"/>
                  </a:cubicBezTo>
                  <a:cubicBezTo>
                    <a:pt x="153619" y="92253"/>
                    <a:pt x="196697" y="59944"/>
                    <a:pt x="246278" y="35967"/>
                  </a:cubicBezTo>
                  <a:cubicBezTo>
                    <a:pt x="295859" y="11989"/>
                    <a:pt x="349504" y="0"/>
                    <a:pt x="407212" y="0"/>
                  </a:cubicBezTo>
                  <a:close/>
                </a:path>
              </a:pathLst>
            </a:custGeom>
            <a:solidFill>
              <a:srgbClr val="00244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" name="Google Shape;12;p51"/>
            <p:cNvGrpSpPr/>
            <p:nvPr/>
          </p:nvGrpSpPr>
          <p:grpSpPr>
            <a:xfrm>
              <a:off x="2393691" y="2552270"/>
              <a:ext cx="1492509" cy="1697258"/>
              <a:chOff x="4959411" y="1343032"/>
              <a:chExt cx="2323686" cy="2642459"/>
            </a:xfrm>
          </p:grpSpPr>
          <p:sp>
            <p:nvSpPr>
              <p:cNvPr id="13" name="Google Shape;13;p51"/>
              <p:cNvSpPr/>
              <p:nvPr/>
            </p:nvSpPr>
            <p:spPr>
              <a:xfrm>
                <a:off x="4959411" y="1623705"/>
                <a:ext cx="2323686" cy="2323686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14" name="Google Shape;14;p51"/>
              <p:cNvGrpSpPr/>
              <p:nvPr/>
            </p:nvGrpSpPr>
            <p:grpSpPr>
              <a:xfrm>
                <a:off x="5128687" y="1343032"/>
                <a:ext cx="2007652" cy="2642459"/>
                <a:chOff x="4433244" y="1034443"/>
                <a:chExt cx="3325512" cy="4377017"/>
              </a:xfrm>
            </p:grpSpPr>
            <p:sp>
              <p:nvSpPr>
                <p:cNvPr id="15" name="Google Shape;15;p51"/>
                <p:cNvSpPr/>
                <p:nvPr/>
              </p:nvSpPr>
              <p:spPr>
                <a:xfrm>
                  <a:off x="5872683" y="3053370"/>
                  <a:ext cx="1886073" cy="194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285" extrusionOk="0">
                      <a:moveTo>
                        <a:pt x="3" y="93"/>
                      </a:moveTo>
                      <a:cubicBezTo>
                        <a:pt x="3" y="93"/>
                        <a:pt x="151" y="138"/>
                        <a:pt x="227" y="0"/>
                      </a:cubicBezTo>
                      <a:cubicBezTo>
                        <a:pt x="227" y="0"/>
                        <a:pt x="275" y="115"/>
                        <a:pt x="183" y="217"/>
                      </a:cubicBezTo>
                      <a:cubicBezTo>
                        <a:pt x="159" y="243"/>
                        <a:pt x="115" y="276"/>
                        <a:pt x="63" y="285"/>
                      </a:cubicBezTo>
                      <a:cubicBezTo>
                        <a:pt x="63" y="285"/>
                        <a:pt x="0" y="170"/>
                        <a:pt x="3" y="9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6" name="Google Shape;16;p51"/>
                <p:cNvSpPr/>
                <p:nvPr/>
              </p:nvSpPr>
              <p:spPr>
                <a:xfrm>
                  <a:off x="4461318" y="2887338"/>
                  <a:ext cx="2501153" cy="2524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" h="369" extrusionOk="0">
                      <a:moveTo>
                        <a:pt x="192" y="15"/>
                      </a:moveTo>
                      <a:cubicBezTo>
                        <a:pt x="192" y="15"/>
                        <a:pt x="241" y="201"/>
                        <a:pt x="365" y="266"/>
                      </a:cubicBezTo>
                      <a:cubicBezTo>
                        <a:pt x="365" y="266"/>
                        <a:pt x="246" y="369"/>
                        <a:pt x="104" y="276"/>
                      </a:cubicBezTo>
                      <a:cubicBezTo>
                        <a:pt x="64" y="250"/>
                        <a:pt x="0" y="171"/>
                        <a:pt x="13" y="78"/>
                      </a:cubicBezTo>
                      <a:cubicBezTo>
                        <a:pt x="13" y="78"/>
                        <a:pt x="126" y="0"/>
                        <a:pt x="192" y="15"/>
                      </a:cubicBezTo>
                      <a:close/>
                    </a:path>
                  </a:pathLst>
                </a:custGeom>
                <a:solidFill>
                  <a:srgbClr val="00639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7" name="Google Shape;17;p51"/>
                <p:cNvSpPr/>
                <p:nvPr/>
              </p:nvSpPr>
              <p:spPr>
                <a:xfrm>
                  <a:off x="4433244" y="1034443"/>
                  <a:ext cx="3098367" cy="2646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387" extrusionOk="0">
                      <a:moveTo>
                        <a:pt x="16" y="387"/>
                      </a:moveTo>
                      <a:cubicBezTo>
                        <a:pt x="16" y="387"/>
                        <a:pt x="0" y="273"/>
                        <a:pt x="84" y="214"/>
                      </a:cubicBezTo>
                      <a:cubicBezTo>
                        <a:pt x="174" y="151"/>
                        <a:pt x="221" y="133"/>
                        <a:pt x="309" y="0"/>
                      </a:cubicBezTo>
                      <a:cubicBezTo>
                        <a:pt x="309" y="0"/>
                        <a:pt x="452" y="59"/>
                        <a:pt x="394" y="171"/>
                      </a:cubicBezTo>
                      <a:cubicBezTo>
                        <a:pt x="394" y="171"/>
                        <a:pt x="344" y="290"/>
                        <a:pt x="189" y="324"/>
                      </a:cubicBezTo>
                      <a:cubicBezTo>
                        <a:pt x="104" y="343"/>
                        <a:pt x="16" y="387"/>
                        <a:pt x="16" y="387"/>
                      </a:cubicBezTo>
                      <a:close/>
                    </a:path>
                  </a:pathLst>
                </a:custGeom>
                <a:solidFill>
                  <a:srgbClr val="0042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sp>
        <p:nvSpPr>
          <p:cNvPr id="18" name="Google Shape;18;p51"/>
          <p:cNvSpPr txBox="1"/>
          <p:nvPr/>
        </p:nvSpPr>
        <p:spPr>
          <a:xfrm>
            <a:off x="11264900" y="6257925"/>
            <a:ext cx="835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200" b="0" i="0" u="none">
                <a:solidFill>
                  <a:srgbClr val="D8D8D8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sz="3200" b="0" i="0" u="none">
              <a:solidFill>
                <a:srgbClr val="D8D8D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19;p51"/>
          <p:cNvSpPr txBox="1"/>
          <p:nvPr/>
        </p:nvSpPr>
        <p:spPr>
          <a:xfrm rot="5400000">
            <a:off x="10051949" y="3258624"/>
            <a:ext cx="33158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</a:rPr>
              <a:t>www. OceaneTemplate.com</a:t>
            </a:r>
            <a:endParaRPr sz="1400" b="0" i="0">
              <a:solidFill>
                <a:srgbClr val="BFBFB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" name="Google Shape;20;p51"/>
          <p:cNvGrpSpPr/>
          <p:nvPr/>
        </p:nvGrpSpPr>
        <p:grpSpPr>
          <a:xfrm>
            <a:off x="11597693" y="1169614"/>
            <a:ext cx="226334" cy="226334"/>
            <a:chOff x="8491083" y="5685798"/>
            <a:chExt cx="226334" cy="226334"/>
          </a:xfrm>
        </p:grpSpPr>
        <p:sp>
          <p:nvSpPr>
            <p:cNvPr id="21" name="Google Shape;21;p51"/>
            <p:cNvSpPr/>
            <p:nvPr/>
          </p:nvSpPr>
          <p:spPr>
            <a:xfrm>
              <a:off x="8491083" y="5685798"/>
              <a:ext cx="226334" cy="226334"/>
            </a:xfrm>
            <a:prstGeom prst="ellips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22;p51"/>
            <p:cNvSpPr/>
            <p:nvPr/>
          </p:nvSpPr>
          <p:spPr>
            <a:xfrm rot="-5400000">
              <a:off x="8568842" y="5742380"/>
              <a:ext cx="70815" cy="113168"/>
            </a:xfrm>
            <a:prstGeom prst="chevron">
              <a:avLst>
                <a:gd name="adj" fmla="val 7314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/>
        </p:nvSpPr>
        <p:spPr>
          <a:xfrm>
            <a:off x="11264900" y="6257925"/>
            <a:ext cx="835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D8D8D8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sz="3200" b="0" i="0" u="none" strike="noStrike" cap="none">
              <a:solidFill>
                <a:srgbClr val="D8D8D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867640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9" r:id="rId5"/>
    <p:sldLayoutId id="2147483671" r:id="rId6"/>
    <p:sldLayoutId id="2147483672" r:id="rId7"/>
    <p:sldLayoutId id="214748367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"/>
              <a:buNone/>
              <a:defRPr sz="4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"/>
                <a:ea typeface="Geo"/>
                <a:cs typeface="Geo"/>
                <a:sym typeface="Ge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5490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0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/>
          <p:nvPr/>
        </p:nvSpPr>
        <p:spPr>
          <a:xfrm>
            <a:off x="11264900" y="6257925"/>
            <a:ext cx="835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D8D8D8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  <a:endParaRPr sz="3200" b="0" i="0" u="none" strike="noStrike" cap="none">
              <a:solidFill>
                <a:srgbClr val="D8D8D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276929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-1257805" y="4988603"/>
            <a:ext cx="12073821" cy="2700420"/>
          </a:xfrm>
          <a:custGeom>
            <a:avLst/>
            <a:gdLst/>
            <a:ahLst/>
            <a:cxnLst/>
            <a:rect l="l" t="t" r="r" b="b"/>
            <a:pathLst>
              <a:path w="20120524" h="4500138" extrusionOk="0">
                <a:moveTo>
                  <a:pt x="12665305" y="1038"/>
                </a:moveTo>
                <a:cubicBezTo>
                  <a:pt x="15237328" y="47030"/>
                  <a:pt x="18203158" y="598936"/>
                  <a:pt x="19923248" y="1873960"/>
                </a:cubicBezTo>
                <a:lnTo>
                  <a:pt x="20120524" y="2035950"/>
                </a:lnTo>
                <a:lnTo>
                  <a:pt x="20039036" y="2021484"/>
                </a:lnTo>
                <a:cubicBezTo>
                  <a:pt x="19462144" y="1932551"/>
                  <a:pt x="18854332" y="1896326"/>
                  <a:pt x="18219014" y="1964906"/>
                </a:cubicBezTo>
                <a:cubicBezTo>
                  <a:pt x="15314704" y="2278415"/>
                  <a:pt x="10620785" y="4555707"/>
                  <a:pt x="7455221" y="4499101"/>
                </a:cubicBezTo>
                <a:cubicBezTo>
                  <a:pt x="4883198" y="4453109"/>
                  <a:pt x="1917367" y="3901203"/>
                  <a:pt x="197277" y="2626178"/>
                </a:cubicBezTo>
                <a:lnTo>
                  <a:pt x="0" y="2464188"/>
                </a:lnTo>
                <a:lnTo>
                  <a:pt x="81489" y="2478654"/>
                </a:lnTo>
                <a:cubicBezTo>
                  <a:pt x="658381" y="2567587"/>
                  <a:pt x="1266194" y="2603812"/>
                  <a:pt x="1901511" y="2535232"/>
                </a:cubicBezTo>
                <a:cubicBezTo>
                  <a:pt x="4805822" y="2221723"/>
                  <a:pt x="9499740" y="-55569"/>
                  <a:pt x="12665305" y="1038"/>
                </a:cubicBez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5"/>
          <p:cNvSpPr/>
          <p:nvPr/>
        </p:nvSpPr>
        <p:spPr>
          <a:xfrm rot="10800000">
            <a:off x="231135" y="6294387"/>
            <a:ext cx="7099289" cy="1394635"/>
          </a:xfrm>
          <a:custGeom>
            <a:avLst/>
            <a:gdLst/>
            <a:ahLst/>
            <a:cxnLst/>
            <a:rect l="l" t="t" r="r" b="b"/>
            <a:pathLst>
              <a:path w="11830672" h="2324101" extrusionOk="0">
                <a:moveTo>
                  <a:pt x="4912383" y="2323064"/>
                </a:moveTo>
                <a:cubicBezTo>
                  <a:pt x="3304869" y="2294319"/>
                  <a:pt x="1543523" y="2067951"/>
                  <a:pt x="28627" y="1590932"/>
                </a:cubicBezTo>
                <a:lnTo>
                  <a:pt x="0" y="1581275"/>
                </a:lnTo>
                <a:lnTo>
                  <a:pt x="1864" y="1580700"/>
                </a:lnTo>
                <a:cubicBezTo>
                  <a:pt x="2364319" y="841959"/>
                  <a:pt x="4939811" y="-34341"/>
                  <a:pt x="6918288" y="1038"/>
                </a:cubicBezTo>
                <a:cubicBezTo>
                  <a:pt x="8525803" y="29783"/>
                  <a:pt x="10287148" y="256151"/>
                  <a:pt x="11802044" y="733169"/>
                </a:cubicBezTo>
                <a:lnTo>
                  <a:pt x="11830672" y="742826"/>
                </a:lnTo>
                <a:lnTo>
                  <a:pt x="11828807" y="743402"/>
                </a:lnTo>
                <a:cubicBezTo>
                  <a:pt x="9466352" y="1482142"/>
                  <a:pt x="6890861" y="2358442"/>
                  <a:pt x="4912383" y="2323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-1257805" y="5516784"/>
            <a:ext cx="14634131" cy="2182721"/>
          </a:xfrm>
          <a:custGeom>
            <a:avLst/>
            <a:gdLst/>
            <a:ahLst/>
            <a:cxnLst/>
            <a:rect l="l" t="t" r="r" b="b"/>
            <a:pathLst>
              <a:path w="24387176" h="3637414" extrusionOk="0">
                <a:moveTo>
                  <a:pt x="20449776" y="9"/>
                </a:moveTo>
                <a:cubicBezTo>
                  <a:pt x="20714924" y="-307"/>
                  <a:pt x="20973014" y="8243"/>
                  <a:pt x="21222948" y="26801"/>
                </a:cubicBezTo>
                <a:cubicBezTo>
                  <a:pt x="22238306" y="102195"/>
                  <a:pt x="23299010" y="237020"/>
                  <a:pt x="24341352" y="435205"/>
                </a:cubicBezTo>
                <a:lnTo>
                  <a:pt x="24387176" y="444517"/>
                </a:lnTo>
                <a:lnTo>
                  <a:pt x="24387176" y="1957529"/>
                </a:lnTo>
                <a:lnTo>
                  <a:pt x="24305492" y="1975684"/>
                </a:lnTo>
                <a:cubicBezTo>
                  <a:pt x="22863108" y="2230418"/>
                  <a:pt x="20761896" y="827862"/>
                  <a:pt x="18220628" y="1102182"/>
                </a:cubicBezTo>
                <a:cubicBezTo>
                  <a:pt x="15316318" y="1415691"/>
                  <a:pt x="10622399" y="3692983"/>
                  <a:pt x="7456835" y="3636377"/>
                </a:cubicBezTo>
                <a:cubicBezTo>
                  <a:pt x="4884812" y="3590385"/>
                  <a:pt x="1918981" y="3038479"/>
                  <a:pt x="198891" y="1763454"/>
                </a:cubicBezTo>
                <a:lnTo>
                  <a:pt x="0" y="1600139"/>
                </a:lnTo>
                <a:lnTo>
                  <a:pt x="0" y="682542"/>
                </a:lnTo>
                <a:lnTo>
                  <a:pt x="161882" y="681496"/>
                </a:lnTo>
                <a:cubicBezTo>
                  <a:pt x="1972105" y="721137"/>
                  <a:pt x="4414708" y="2261547"/>
                  <a:pt x="7444276" y="2141520"/>
                </a:cubicBezTo>
                <a:cubicBezTo>
                  <a:pt x="10906642" y="2004348"/>
                  <a:pt x="16472532" y="4755"/>
                  <a:pt x="20449776" y="9"/>
                </a:cubicBezTo>
                <a:close/>
              </a:path>
            </a:pathLst>
          </a:custGeom>
          <a:solidFill>
            <a:schemeClr val="accent1">
              <a:alpha val="1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5"/>
          <p:cNvSpPr/>
          <p:nvPr/>
        </p:nvSpPr>
        <p:spPr>
          <a:xfrm rot="10800000">
            <a:off x="6211720" y="6062708"/>
            <a:ext cx="7099289" cy="1394635"/>
          </a:xfrm>
          <a:custGeom>
            <a:avLst/>
            <a:gdLst/>
            <a:ahLst/>
            <a:cxnLst/>
            <a:rect l="l" t="t" r="r" b="b"/>
            <a:pathLst>
              <a:path w="11830672" h="2324101" extrusionOk="0">
                <a:moveTo>
                  <a:pt x="4912383" y="2323064"/>
                </a:moveTo>
                <a:cubicBezTo>
                  <a:pt x="3304869" y="2294319"/>
                  <a:pt x="1543523" y="2067951"/>
                  <a:pt x="28627" y="1590932"/>
                </a:cubicBezTo>
                <a:lnTo>
                  <a:pt x="0" y="1581275"/>
                </a:lnTo>
                <a:lnTo>
                  <a:pt x="1864" y="1580700"/>
                </a:lnTo>
                <a:cubicBezTo>
                  <a:pt x="2364319" y="841959"/>
                  <a:pt x="4939811" y="-34341"/>
                  <a:pt x="6918288" y="1038"/>
                </a:cubicBezTo>
                <a:cubicBezTo>
                  <a:pt x="8525803" y="29783"/>
                  <a:pt x="10287148" y="256151"/>
                  <a:pt x="11802044" y="733169"/>
                </a:cubicBezTo>
                <a:lnTo>
                  <a:pt x="11830672" y="742826"/>
                </a:lnTo>
                <a:lnTo>
                  <a:pt x="11828807" y="743402"/>
                </a:lnTo>
                <a:cubicBezTo>
                  <a:pt x="9466352" y="1482142"/>
                  <a:pt x="6890861" y="2358442"/>
                  <a:pt x="4912383" y="2323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5"/>
          <p:cNvSpPr txBox="1"/>
          <p:nvPr/>
        </p:nvSpPr>
        <p:spPr>
          <a:xfrm>
            <a:off x="954135" y="1517995"/>
            <a:ext cx="11237865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5500" dirty="0">
                <a:solidFill>
                  <a:schemeClr val="dk2"/>
                </a:solidFill>
                <a:latin typeface="Noticia Text"/>
                <a:sym typeface="Noticia Text"/>
              </a:rPr>
              <a:t>A Community of Practice on Ocean Acidification</a:t>
            </a:r>
          </a:p>
        </p:txBody>
      </p:sp>
      <p:sp>
        <p:nvSpPr>
          <p:cNvPr id="86" name="Google Shape;86;p5"/>
          <p:cNvSpPr/>
          <p:nvPr/>
        </p:nvSpPr>
        <p:spPr>
          <a:xfrm>
            <a:off x="954135" y="3181179"/>
            <a:ext cx="1084898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chemeClr val="dk2"/>
                </a:solidFill>
                <a:latin typeface="Noticia Text"/>
                <a:sym typeface="Noticia Text"/>
              </a:rPr>
              <a:t>Advancing action in the Caribbean</a:t>
            </a:r>
          </a:p>
        </p:txBody>
      </p:sp>
      <p:sp>
        <p:nvSpPr>
          <p:cNvPr id="87" name="Google Shape;87;p5"/>
          <p:cNvSpPr/>
          <p:nvPr/>
        </p:nvSpPr>
        <p:spPr>
          <a:xfrm>
            <a:off x="954135" y="4068053"/>
            <a:ext cx="10388535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Alexis Valauri-Orton, The Ocean Foundation</a:t>
            </a:r>
          </a:p>
          <a:p>
            <a:pPr lvl="0">
              <a:lnSpc>
                <a:spcPct val="120000"/>
              </a:lnSpc>
            </a:pPr>
            <a:r>
              <a:rPr lang="en-US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Presenting on behalf of: 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Melissa Meléndez, </a:t>
            </a:r>
            <a:r>
              <a:rPr lang="en-US" sz="1800" dirty="0">
                <a:solidFill>
                  <a:schemeClr val="dk2"/>
                </a:solidFill>
              </a:rPr>
              <a:t>Ana M. Palacio-Castro, 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Marcia </a:t>
            </a:r>
            <a:r>
              <a:rPr lang="en-US" sz="1800" i="0" u="none" strike="noStrike" cap="none" dirty="0" err="1">
                <a:solidFill>
                  <a:schemeClr val="dk2"/>
                </a:solidFill>
              </a:rPr>
              <a:t>Creary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 Ford, Gabriella </a:t>
            </a:r>
            <a:r>
              <a:rPr lang="en-US" sz="1800" i="0" u="none" strike="noStrike" cap="none" dirty="0" err="1">
                <a:solidFill>
                  <a:schemeClr val="dk2"/>
                </a:solidFill>
              </a:rPr>
              <a:t>Kitch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, Alicia </a:t>
            </a:r>
            <a:r>
              <a:rPr lang="en-US" sz="1800" i="0" u="none" strike="noStrike" cap="none" dirty="0" err="1">
                <a:solidFill>
                  <a:schemeClr val="dk2"/>
                </a:solidFill>
              </a:rPr>
              <a:t>Cheripka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, James Gardiner, </a:t>
            </a:r>
            <a:r>
              <a:rPr lang="en-US" sz="1800" i="0" u="none" strike="noStrike" cap="none">
                <a:solidFill>
                  <a:schemeClr val="dk2"/>
                </a:solidFill>
              </a:rPr>
              <a:t>Kerri L. 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Dobson, Ian C. </a:t>
            </a:r>
            <a:r>
              <a:rPr lang="en-US" sz="1800" i="0" u="none" strike="noStrike" cap="none" dirty="0" err="1">
                <a:solidFill>
                  <a:schemeClr val="dk2"/>
                </a:solidFill>
              </a:rPr>
              <a:t>Enochs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, Erica K. Towle, </a:t>
            </a:r>
            <a:r>
              <a:rPr lang="en-US" sz="1800" dirty="0">
                <a:solidFill>
                  <a:schemeClr val="dk2"/>
                </a:solidFill>
              </a:rPr>
              <a:t>&amp;</a:t>
            </a:r>
            <a:r>
              <a:rPr lang="en-US" sz="1800" i="0" u="none" strike="noStrike" cap="none" dirty="0">
                <a:solidFill>
                  <a:schemeClr val="dk2"/>
                </a:solidFill>
              </a:rPr>
              <a:t> the OA in the Caribbean Task Team members </a:t>
            </a:r>
            <a:endParaRPr lang="en-US" sz="1000" dirty="0">
              <a:solidFill>
                <a:schemeClr val="dk2"/>
              </a:solidFill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135" y="608671"/>
            <a:ext cx="5656218" cy="56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7356767" y="3373469"/>
            <a:ext cx="42780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“Request the Secretariat to work with The Ocean Foundation … [to facilitate] collaboration on addressing ocean acidification and related issues within the Wider Caribbean Region (WCR).”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820982" y="1881978"/>
            <a:ext cx="4472033" cy="319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 resolution was passed at the 2019 COP to encourage collaboration with The Ocean Foundation on ocean acidification (OA) as a “regional topic of common concern.”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70EDA66-C106-7C67-87B2-3AFB73334F8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Google Shape;222;p30">
            <a:extLst>
              <a:ext uri="{FF2B5EF4-FFF2-40B4-BE49-F238E27FC236}">
                <a16:creationId xmlns:a16="http://schemas.microsoft.com/office/drawing/2014/main" id="{FCB80DBD-3ADD-5988-E216-DCF17756C94C}"/>
              </a:ext>
            </a:extLst>
          </p:cNvPr>
          <p:cNvSpPr txBox="1"/>
          <p:nvPr/>
        </p:nvSpPr>
        <p:spPr>
          <a:xfrm>
            <a:off x="829560" y="1112604"/>
            <a:ext cx="539539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dk1"/>
                </a:solidFill>
                <a:latin typeface="Noticia Text"/>
                <a:sym typeface="Noticia Text"/>
              </a:rPr>
              <a:t>Our Remit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44A26696-3F50-3706-ABB8-1AADD8F61759}"/>
              </a:ext>
            </a:extLst>
          </p:cNvPr>
          <p:cNvSpPr txBox="1"/>
          <p:nvPr/>
        </p:nvSpPr>
        <p:spPr>
          <a:xfrm>
            <a:off x="8405700" y="1325700"/>
            <a:ext cx="3678270" cy="498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Formed by NOAA in 2021</a:t>
            </a: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lang="en-US" sz="24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The CoP is open to all countries with national waters within the Caribbean Sea </a:t>
            </a:r>
            <a:endParaRPr sz="24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endParaRPr sz="2400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US" sz="240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Specific focus on Caribbean Small Island Developing States (SIDs)</a:t>
            </a:r>
            <a:endParaRPr sz="2400" u="none" strike="noStrike" cap="none" dirty="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" name="Google Shape;104;p2">
            <a:extLst>
              <a:ext uri="{FF2B5EF4-FFF2-40B4-BE49-F238E27FC236}">
                <a16:creationId xmlns:a16="http://schemas.microsoft.com/office/drawing/2014/main" id="{DA253F12-1C13-2AE9-C6C8-E4A2CC615A5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82" y="1325712"/>
            <a:ext cx="7968264" cy="498252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106;p2">
            <a:extLst>
              <a:ext uri="{FF2B5EF4-FFF2-40B4-BE49-F238E27FC236}">
                <a16:creationId xmlns:a16="http://schemas.microsoft.com/office/drawing/2014/main" id="{FA09F8CB-1D31-C706-4936-33154603CCB4}"/>
              </a:ext>
            </a:extLst>
          </p:cNvPr>
          <p:cNvSpPr txBox="1"/>
          <p:nvPr/>
        </p:nvSpPr>
        <p:spPr>
          <a:xfrm>
            <a:off x="238525" y="0"/>
            <a:ext cx="116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solidFill>
                  <a:schemeClr val="tx1"/>
                </a:solidFill>
                <a:latin typeface="Noticia Text" panose="02000503060000020004" pitchFamily="2" charset="77"/>
              </a:rPr>
              <a:t>Creation of a Community of Practice (CoP)</a:t>
            </a:r>
            <a:endParaRPr sz="4400" dirty="0">
              <a:solidFill>
                <a:schemeClr val="tx1"/>
              </a:solidFill>
              <a:latin typeface="Noticia Text" panose="02000503060000020004" pitchFamily="2" charset="77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C0B0F83-95C4-A6D6-53FC-C10077C1B3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679929"/>
              </p:ext>
            </p:extLst>
          </p:nvPr>
        </p:nvGraphicFramePr>
        <p:xfrm>
          <a:off x="463827" y="1749287"/>
          <a:ext cx="11264346" cy="453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Google Shape;106;p2">
            <a:extLst>
              <a:ext uri="{FF2B5EF4-FFF2-40B4-BE49-F238E27FC236}">
                <a16:creationId xmlns:a16="http://schemas.microsoft.com/office/drawing/2014/main" id="{39EF30A5-4FA3-83C6-DF74-CC50548736E9}"/>
              </a:ext>
            </a:extLst>
          </p:cNvPr>
          <p:cNvSpPr txBox="1"/>
          <p:nvPr/>
        </p:nvSpPr>
        <p:spPr>
          <a:xfrm>
            <a:off x="265800" y="255841"/>
            <a:ext cx="116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>
                <a:solidFill>
                  <a:schemeClr val="tx1"/>
                </a:solidFill>
                <a:latin typeface="Noticia Text" panose="02000503060000020004" pitchFamily="2" charset="77"/>
              </a:rPr>
              <a:t>Goals of the CoP</a:t>
            </a:r>
            <a:endParaRPr sz="4400" dirty="0">
              <a:solidFill>
                <a:schemeClr val="tx1"/>
              </a:solidFill>
              <a:latin typeface="Noticia Text" panose="02000503060000020004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59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/>
          <p:nvPr/>
        </p:nvSpPr>
        <p:spPr>
          <a:xfrm>
            <a:off x="-2" y="3239736"/>
            <a:ext cx="12192000" cy="628290"/>
          </a:xfrm>
          <a:custGeom>
            <a:avLst/>
            <a:gdLst/>
            <a:ahLst/>
            <a:cxnLst/>
            <a:rect l="l" t="t" r="r" b="b"/>
            <a:pathLst>
              <a:path w="6857999" h="421529" extrusionOk="0">
                <a:moveTo>
                  <a:pt x="0" y="116727"/>
                </a:moveTo>
                <a:cubicBezTo>
                  <a:pt x="2760133" y="302994"/>
                  <a:pt x="4165599" y="-221941"/>
                  <a:pt x="6857999" y="116727"/>
                </a:cubicBezTo>
                <a:lnTo>
                  <a:pt x="6857999" y="421529"/>
                </a:lnTo>
                <a:lnTo>
                  <a:pt x="0" y="421529"/>
                </a:lnTo>
                <a:lnTo>
                  <a:pt x="0" y="116727"/>
                </a:lnTo>
                <a:close/>
              </a:path>
            </a:pathLst>
          </a:custGeom>
          <a:solidFill>
            <a:srgbClr val="95D3E9">
              <a:alpha val="6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0468" y="1517092"/>
            <a:ext cx="3574120" cy="235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9"/>
          <p:cNvSpPr/>
          <p:nvPr/>
        </p:nvSpPr>
        <p:spPr>
          <a:xfrm>
            <a:off x="8121944" y="4704746"/>
            <a:ext cx="376589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Researchers in the Caribbean have requested more technical training support and funding for or receipt of scientific instrumentation to support research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/>
          <p:nvPr/>
        </p:nvSpPr>
        <p:spPr>
          <a:xfrm>
            <a:off x="347508" y="4750892"/>
            <a:ext cx="358067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The Global Ocean Acidification Observing Network (GOA-ON) features a grassroots regional hub model to encourage local collaboration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A regional training center would serve as a central location for training and technical support</a:t>
            </a:r>
            <a:endParaRPr dirty="0"/>
          </a:p>
        </p:txBody>
      </p:sp>
      <p:sp>
        <p:nvSpPr>
          <p:cNvPr id="190" name="Google Shape;190;p29"/>
          <p:cNvSpPr/>
          <p:nvPr/>
        </p:nvSpPr>
        <p:spPr>
          <a:xfrm>
            <a:off x="4220047" y="4704746"/>
            <a:ext cx="36879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no funding currently dedicated to OA in the Caribbean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There is a need to identify complementarity between the goals of CoP and existing efforts, as well as to raise additional funds</a:t>
            </a:r>
            <a:endParaRPr sz="1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829559" y="377800"/>
            <a:ext cx="1040671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6191F"/>
                </a:solidFill>
                <a:latin typeface="Noticia Text"/>
                <a:sym typeface="Noticia Text"/>
              </a:rPr>
              <a:t>Examples of Potential Activities</a:t>
            </a:r>
            <a:endParaRPr dirty="0"/>
          </a:p>
        </p:txBody>
      </p:sp>
      <p:pic>
        <p:nvPicPr>
          <p:cNvPr id="192" name="Google Shape;192;p29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79" y="1520018"/>
            <a:ext cx="3502987" cy="23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4"/>
          <a:stretch/>
        </p:blipFill>
        <p:spPr>
          <a:xfrm>
            <a:off x="4308938" y="1520018"/>
            <a:ext cx="3574120" cy="244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/>
          <p:nvPr/>
        </p:nvSpPr>
        <p:spPr>
          <a:xfrm>
            <a:off x="347508" y="3934908"/>
            <a:ext cx="36100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sym typeface="Oswald"/>
              </a:rPr>
              <a:t>Support a Regional Hub or Training Center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4297978" y="3934908"/>
            <a:ext cx="36100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Secure Funding and Leverage Complementary Resources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 txBox="1"/>
          <p:nvPr/>
        </p:nvSpPr>
        <p:spPr>
          <a:xfrm>
            <a:off x="8199875" y="3922269"/>
            <a:ext cx="361003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Oswald"/>
                <a:ea typeface="Arial"/>
                <a:cs typeface="Arial"/>
                <a:sym typeface="Oswald"/>
              </a:rPr>
              <a:t>Deliver Technical Assistance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/>
          <p:nvPr/>
        </p:nvSpPr>
        <p:spPr>
          <a:xfrm>
            <a:off x="850664" y="1910698"/>
            <a:ext cx="11127976" cy="142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Draft survey aims to assess current OA activities, potential </a:t>
            </a:r>
            <a:r>
              <a:rPr lang="en-US" sz="2400" dirty="0"/>
              <a:t>complimentary infrastructure and projects, key infrastructure and training needs, and interest in regional coordination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1"/>
          <p:cNvSpPr txBox="1"/>
          <p:nvPr/>
        </p:nvSpPr>
        <p:spPr>
          <a:xfrm>
            <a:off x="850664" y="1307891"/>
            <a:ext cx="50356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Conducting a regional needs assessment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1"/>
          <p:cNvSpPr txBox="1"/>
          <p:nvPr/>
        </p:nvSpPr>
        <p:spPr>
          <a:xfrm>
            <a:off x="850664" y="582187"/>
            <a:ext cx="53953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Current Activity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17178-C4B1-4C34-E774-DE09865C3B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204" y="3332585"/>
            <a:ext cx="5630092" cy="3377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D527F-A169-D560-7F83-6678A96E1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635" y="3197344"/>
            <a:ext cx="3305501" cy="3512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2"/>
          <p:cNvSpPr txBox="1"/>
          <p:nvPr/>
        </p:nvSpPr>
        <p:spPr>
          <a:xfrm>
            <a:off x="850663" y="1307891"/>
            <a:ext cx="4680341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How do we achieve our objectives?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2"/>
          <p:cNvSpPr txBox="1"/>
          <p:nvPr/>
        </p:nvSpPr>
        <p:spPr>
          <a:xfrm>
            <a:off x="850664" y="582187"/>
            <a:ext cx="931924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rPr>
              <a:t>Current Needs and Opportunities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566D77-89B2-8D92-CD0B-286BB4940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662020"/>
              </p:ext>
            </p:extLst>
          </p:nvPr>
        </p:nvGraphicFramePr>
        <p:xfrm>
          <a:off x="850663" y="2077292"/>
          <a:ext cx="10200195" cy="4468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/>
          <p:nvPr/>
        </p:nvSpPr>
        <p:spPr>
          <a:xfrm>
            <a:off x="6078071" y="0"/>
            <a:ext cx="611392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8"/>
          <p:cNvSpPr txBox="1"/>
          <p:nvPr/>
        </p:nvSpPr>
        <p:spPr>
          <a:xfrm>
            <a:off x="829560" y="1865635"/>
            <a:ext cx="4182757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lang="en-US" sz="4400" dirty="0">
                <a:solidFill>
                  <a:srgbClr val="333333"/>
                </a:solidFill>
                <a:latin typeface="Noticia Text"/>
                <a:sym typeface="Noticia Text"/>
              </a:rPr>
              <a:t>How can the STAC get involved?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8"/>
          <p:cNvSpPr/>
          <p:nvPr/>
        </p:nvSpPr>
        <p:spPr>
          <a:xfrm>
            <a:off x="5450388" y="293193"/>
            <a:ext cx="1299742" cy="12997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8"/>
          <p:cNvSpPr/>
          <p:nvPr/>
        </p:nvSpPr>
        <p:spPr>
          <a:xfrm>
            <a:off x="5450388" y="3745642"/>
            <a:ext cx="1299742" cy="12997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8"/>
          <p:cNvSpPr/>
          <p:nvPr/>
        </p:nvSpPr>
        <p:spPr>
          <a:xfrm>
            <a:off x="5857582" y="663651"/>
            <a:ext cx="457645" cy="630226"/>
          </a:xfrm>
          <a:custGeom>
            <a:avLst/>
            <a:gdLst/>
            <a:ahLst/>
            <a:cxnLst/>
            <a:rect l="l" t="t" r="r" b="b"/>
            <a:pathLst>
              <a:path w="594" h="818" extrusionOk="0">
                <a:moveTo>
                  <a:pt x="467" y="309"/>
                </a:moveTo>
                <a:lnTo>
                  <a:pt x="474" y="310"/>
                </a:lnTo>
                <a:lnTo>
                  <a:pt x="480" y="316"/>
                </a:lnTo>
                <a:lnTo>
                  <a:pt x="484" y="324"/>
                </a:lnTo>
                <a:lnTo>
                  <a:pt x="484" y="331"/>
                </a:lnTo>
                <a:lnTo>
                  <a:pt x="480" y="337"/>
                </a:lnTo>
                <a:lnTo>
                  <a:pt x="475" y="338"/>
                </a:lnTo>
                <a:lnTo>
                  <a:pt x="470" y="338"/>
                </a:lnTo>
                <a:lnTo>
                  <a:pt x="465" y="334"/>
                </a:lnTo>
                <a:lnTo>
                  <a:pt x="459" y="331"/>
                </a:lnTo>
                <a:lnTo>
                  <a:pt x="455" y="324"/>
                </a:lnTo>
                <a:lnTo>
                  <a:pt x="455" y="316"/>
                </a:lnTo>
                <a:lnTo>
                  <a:pt x="461" y="309"/>
                </a:lnTo>
                <a:lnTo>
                  <a:pt x="467" y="309"/>
                </a:lnTo>
                <a:close/>
                <a:moveTo>
                  <a:pt x="311" y="282"/>
                </a:moveTo>
                <a:lnTo>
                  <a:pt x="326" y="283"/>
                </a:lnTo>
                <a:lnTo>
                  <a:pt x="336" y="287"/>
                </a:lnTo>
                <a:lnTo>
                  <a:pt x="343" y="292"/>
                </a:lnTo>
                <a:lnTo>
                  <a:pt x="352" y="300"/>
                </a:lnTo>
                <a:lnTo>
                  <a:pt x="364" y="312"/>
                </a:lnTo>
                <a:lnTo>
                  <a:pt x="373" y="324"/>
                </a:lnTo>
                <a:lnTo>
                  <a:pt x="377" y="335"/>
                </a:lnTo>
                <a:lnTo>
                  <a:pt x="376" y="346"/>
                </a:lnTo>
                <a:lnTo>
                  <a:pt x="369" y="358"/>
                </a:lnTo>
                <a:lnTo>
                  <a:pt x="362" y="367"/>
                </a:lnTo>
                <a:lnTo>
                  <a:pt x="353" y="379"/>
                </a:lnTo>
                <a:lnTo>
                  <a:pt x="345" y="393"/>
                </a:lnTo>
                <a:lnTo>
                  <a:pt x="339" y="410"/>
                </a:lnTo>
                <a:lnTo>
                  <a:pt x="334" y="431"/>
                </a:lnTo>
                <a:lnTo>
                  <a:pt x="332" y="436"/>
                </a:lnTo>
                <a:lnTo>
                  <a:pt x="331" y="441"/>
                </a:lnTo>
                <a:lnTo>
                  <a:pt x="330" y="444"/>
                </a:lnTo>
                <a:lnTo>
                  <a:pt x="327" y="445"/>
                </a:lnTo>
                <a:lnTo>
                  <a:pt x="326" y="447"/>
                </a:lnTo>
                <a:lnTo>
                  <a:pt x="323" y="447"/>
                </a:lnTo>
                <a:lnTo>
                  <a:pt x="319" y="445"/>
                </a:lnTo>
                <a:lnTo>
                  <a:pt x="317" y="441"/>
                </a:lnTo>
                <a:lnTo>
                  <a:pt x="313" y="439"/>
                </a:lnTo>
                <a:lnTo>
                  <a:pt x="310" y="435"/>
                </a:lnTo>
                <a:lnTo>
                  <a:pt x="309" y="432"/>
                </a:lnTo>
                <a:lnTo>
                  <a:pt x="305" y="427"/>
                </a:lnTo>
                <a:lnTo>
                  <a:pt x="302" y="422"/>
                </a:lnTo>
                <a:lnTo>
                  <a:pt x="300" y="414"/>
                </a:lnTo>
                <a:lnTo>
                  <a:pt x="298" y="402"/>
                </a:lnTo>
                <a:lnTo>
                  <a:pt x="298" y="385"/>
                </a:lnTo>
                <a:lnTo>
                  <a:pt x="297" y="375"/>
                </a:lnTo>
                <a:lnTo>
                  <a:pt x="294" y="368"/>
                </a:lnTo>
                <a:lnTo>
                  <a:pt x="290" y="364"/>
                </a:lnTo>
                <a:lnTo>
                  <a:pt x="285" y="360"/>
                </a:lnTo>
                <a:lnTo>
                  <a:pt x="279" y="354"/>
                </a:lnTo>
                <a:lnTo>
                  <a:pt x="273" y="345"/>
                </a:lnTo>
                <a:lnTo>
                  <a:pt x="269" y="330"/>
                </a:lnTo>
                <a:lnTo>
                  <a:pt x="268" y="313"/>
                </a:lnTo>
                <a:lnTo>
                  <a:pt x="271" y="300"/>
                </a:lnTo>
                <a:lnTo>
                  <a:pt x="276" y="291"/>
                </a:lnTo>
                <a:lnTo>
                  <a:pt x="285" y="286"/>
                </a:lnTo>
                <a:lnTo>
                  <a:pt x="297" y="283"/>
                </a:lnTo>
                <a:lnTo>
                  <a:pt x="311" y="282"/>
                </a:lnTo>
                <a:close/>
                <a:moveTo>
                  <a:pt x="304" y="119"/>
                </a:moveTo>
                <a:lnTo>
                  <a:pt x="310" y="121"/>
                </a:lnTo>
                <a:lnTo>
                  <a:pt x="314" y="126"/>
                </a:lnTo>
                <a:lnTo>
                  <a:pt x="313" y="131"/>
                </a:lnTo>
                <a:lnTo>
                  <a:pt x="310" y="136"/>
                </a:lnTo>
                <a:lnTo>
                  <a:pt x="306" y="142"/>
                </a:lnTo>
                <a:lnTo>
                  <a:pt x="300" y="146"/>
                </a:lnTo>
                <a:lnTo>
                  <a:pt x="297" y="147"/>
                </a:lnTo>
                <a:lnTo>
                  <a:pt x="294" y="147"/>
                </a:lnTo>
                <a:lnTo>
                  <a:pt x="292" y="147"/>
                </a:lnTo>
                <a:lnTo>
                  <a:pt x="288" y="148"/>
                </a:lnTo>
                <a:lnTo>
                  <a:pt x="285" y="148"/>
                </a:lnTo>
                <a:lnTo>
                  <a:pt x="281" y="148"/>
                </a:lnTo>
                <a:lnTo>
                  <a:pt x="279" y="149"/>
                </a:lnTo>
                <a:lnTo>
                  <a:pt x="277" y="151"/>
                </a:lnTo>
                <a:lnTo>
                  <a:pt x="276" y="152"/>
                </a:lnTo>
                <a:lnTo>
                  <a:pt x="275" y="153"/>
                </a:lnTo>
                <a:lnTo>
                  <a:pt x="276" y="156"/>
                </a:lnTo>
                <a:lnTo>
                  <a:pt x="277" y="159"/>
                </a:lnTo>
                <a:lnTo>
                  <a:pt x="280" y="163"/>
                </a:lnTo>
                <a:lnTo>
                  <a:pt x="284" y="166"/>
                </a:lnTo>
                <a:lnTo>
                  <a:pt x="290" y="172"/>
                </a:lnTo>
                <a:lnTo>
                  <a:pt x="296" y="173"/>
                </a:lnTo>
                <a:lnTo>
                  <a:pt x="298" y="170"/>
                </a:lnTo>
                <a:lnTo>
                  <a:pt x="301" y="166"/>
                </a:lnTo>
                <a:lnTo>
                  <a:pt x="304" y="161"/>
                </a:lnTo>
                <a:lnTo>
                  <a:pt x="307" y="157"/>
                </a:lnTo>
                <a:lnTo>
                  <a:pt x="314" y="153"/>
                </a:lnTo>
                <a:lnTo>
                  <a:pt x="322" y="152"/>
                </a:lnTo>
                <a:lnTo>
                  <a:pt x="336" y="152"/>
                </a:lnTo>
                <a:lnTo>
                  <a:pt x="345" y="156"/>
                </a:lnTo>
                <a:lnTo>
                  <a:pt x="352" y="161"/>
                </a:lnTo>
                <a:lnTo>
                  <a:pt x="355" y="166"/>
                </a:lnTo>
                <a:lnTo>
                  <a:pt x="357" y="174"/>
                </a:lnTo>
                <a:lnTo>
                  <a:pt x="356" y="181"/>
                </a:lnTo>
                <a:lnTo>
                  <a:pt x="352" y="186"/>
                </a:lnTo>
                <a:lnTo>
                  <a:pt x="344" y="190"/>
                </a:lnTo>
                <a:lnTo>
                  <a:pt x="335" y="194"/>
                </a:lnTo>
                <a:lnTo>
                  <a:pt x="324" y="198"/>
                </a:lnTo>
                <a:lnTo>
                  <a:pt x="310" y="206"/>
                </a:lnTo>
                <a:lnTo>
                  <a:pt x="296" y="215"/>
                </a:lnTo>
                <a:lnTo>
                  <a:pt x="285" y="227"/>
                </a:lnTo>
                <a:lnTo>
                  <a:pt x="280" y="238"/>
                </a:lnTo>
                <a:lnTo>
                  <a:pt x="279" y="242"/>
                </a:lnTo>
                <a:lnTo>
                  <a:pt x="277" y="248"/>
                </a:lnTo>
                <a:lnTo>
                  <a:pt x="276" y="250"/>
                </a:lnTo>
                <a:lnTo>
                  <a:pt x="273" y="253"/>
                </a:lnTo>
                <a:lnTo>
                  <a:pt x="271" y="255"/>
                </a:lnTo>
                <a:lnTo>
                  <a:pt x="268" y="255"/>
                </a:lnTo>
                <a:lnTo>
                  <a:pt x="266" y="255"/>
                </a:lnTo>
                <a:lnTo>
                  <a:pt x="263" y="254"/>
                </a:lnTo>
                <a:lnTo>
                  <a:pt x="262" y="252"/>
                </a:lnTo>
                <a:lnTo>
                  <a:pt x="260" y="248"/>
                </a:lnTo>
                <a:lnTo>
                  <a:pt x="256" y="237"/>
                </a:lnTo>
                <a:lnTo>
                  <a:pt x="251" y="233"/>
                </a:lnTo>
                <a:lnTo>
                  <a:pt x="243" y="235"/>
                </a:lnTo>
                <a:lnTo>
                  <a:pt x="233" y="238"/>
                </a:lnTo>
                <a:lnTo>
                  <a:pt x="226" y="245"/>
                </a:lnTo>
                <a:lnTo>
                  <a:pt x="225" y="253"/>
                </a:lnTo>
                <a:lnTo>
                  <a:pt x="229" y="262"/>
                </a:lnTo>
                <a:lnTo>
                  <a:pt x="237" y="271"/>
                </a:lnTo>
                <a:lnTo>
                  <a:pt x="245" y="279"/>
                </a:lnTo>
                <a:lnTo>
                  <a:pt x="249" y="283"/>
                </a:lnTo>
                <a:lnTo>
                  <a:pt x="251" y="286"/>
                </a:lnTo>
                <a:lnTo>
                  <a:pt x="251" y="288"/>
                </a:lnTo>
                <a:lnTo>
                  <a:pt x="251" y="290"/>
                </a:lnTo>
                <a:lnTo>
                  <a:pt x="251" y="291"/>
                </a:lnTo>
                <a:lnTo>
                  <a:pt x="250" y="292"/>
                </a:lnTo>
                <a:lnTo>
                  <a:pt x="250" y="292"/>
                </a:lnTo>
                <a:lnTo>
                  <a:pt x="249" y="292"/>
                </a:lnTo>
                <a:lnTo>
                  <a:pt x="247" y="292"/>
                </a:lnTo>
                <a:lnTo>
                  <a:pt x="247" y="292"/>
                </a:lnTo>
                <a:lnTo>
                  <a:pt x="220" y="278"/>
                </a:lnTo>
                <a:lnTo>
                  <a:pt x="199" y="265"/>
                </a:lnTo>
                <a:lnTo>
                  <a:pt x="186" y="254"/>
                </a:lnTo>
                <a:lnTo>
                  <a:pt x="178" y="246"/>
                </a:lnTo>
                <a:lnTo>
                  <a:pt x="174" y="240"/>
                </a:lnTo>
                <a:lnTo>
                  <a:pt x="173" y="238"/>
                </a:lnTo>
                <a:lnTo>
                  <a:pt x="171" y="237"/>
                </a:lnTo>
                <a:lnTo>
                  <a:pt x="167" y="232"/>
                </a:lnTo>
                <a:lnTo>
                  <a:pt x="161" y="223"/>
                </a:lnTo>
                <a:lnTo>
                  <a:pt x="156" y="211"/>
                </a:lnTo>
                <a:lnTo>
                  <a:pt x="169" y="177"/>
                </a:lnTo>
                <a:lnTo>
                  <a:pt x="188" y="146"/>
                </a:lnTo>
                <a:lnTo>
                  <a:pt x="213" y="119"/>
                </a:lnTo>
                <a:lnTo>
                  <a:pt x="224" y="129"/>
                </a:lnTo>
                <a:lnTo>
                  <a:pt x="233" y="134"/>
                </a:lnTo>
                <a:lnTo>
                  <a:pt x="239" y="138"/>
                </a:lnTo>
                <a:lnTo>
                  <a:pt x="245" y="136"/>
                </a:lnTo>
                <a:lnTo>
                  <a:pt x="250" y="132"/>
                </a:lnTo>
                <a:lnTo>
                  <a:pt x="256" y="126"/>
                </a:lnTo>
                <a:lnTo>
                  <a:pt x="263" y="122"/>
                </a:lnTo>
                <a:lnTo>
                  <a:pt x="272" y="122"/>
                </a:lnTo>
                <a:lnTo>
                  <a:pt x="279" y="123"/>
                </a:lnTo>
                <a:lnTo>
                  <a:pt x="284" y="123"/>
                </a:lnTo>
                <a:lnTo>
                  <a:pt x="288" y="121"/>
                </a:lnTo>
                <a:lnTo>
                  <a:pt x="293" y="119"/>
                </a:lnTo>
                <a:lnTo>
                  <a:pt x="304" y="119"/>
                </a:lnTo>
                <a:close/>
                <a:moveTo>
                  <a:pt x="398" y="87"/>
                </a:moveTo>
                <a:lnTo>
                  <a:pt x="427" y="100"/>
                </a:lnTo>
                <a:lnTo>
                  <a:pt x="453" y="118"/>
                </a:lnTo>
                <a:lnTo>
                  <a:pt x="476" y="140"/>
                </a:lnTo>
                <a:lnTo>
                  <a:pt x="495" y="166"/>
                </a:lnTo>
                <a:lnTo>
                  <a:pt x="509" y="195"/>
                </a:lnTo>
                <a:lnTo>
                  <a:pt x="517" y="228"/>
                </a:lnTo>
                <a:lnTo>
                  <a:pt x="521" y="261"/>
                </a:lnTo>
                <a:lnTo>
                  <a:pt x="518" y="287"/>
                </a:lnTo>
                <a:lnTo>
                  <a:pt x="513" y="312"/>
                </a:lnTo>
                <a:lnTo>
                  <a:pt x="506" y="308"/>
                </a:lnTo>
                <a:lnTo>
                  <a:pt x="500" y="304"/>
                </a:lnTo>
                <a:lnTo>
                  <a:pt x="495" y="299"/>
                </a:lnTo>
                <a:lnTo>
                  <a:pt x="492" y="293"/>
                </a:lnTo>
                <a:lnTo>
                  <a:pt x="485" y="283"/>
                </a:lnTo>
                <a:lnTo>
                  <a:pt x="476" y="274"/>
                </a:lnTo>
                <a:lnTo>
                  <a:pt x="467" y="263"/>
                </a:lnTo>
                <a:lnTo>
                  <a:pt x="459" y="253"/>
                </a:lnTo>
                <a:lnTo>
                  <a:pt x="451" y="240"/>
                </a:lnTo>
                <a:lnTo>
                  <a:pt x="448" y="224"/>
                </a:lnTo>
                <a:lnTo>
                  <a:pt x="446" y="214"/>
                </a:lnTo>
                <a:lnTo>
                  <a:pt x="448" y="204"/>
                </a:lnTo>
                <a:lnTo>
                  <a:pt x="450" y="198"/>
                </a:lnTo>
                <a:lnTo>
                  <a:pt x="454" y="191"/>
                </a:lnTo>
                <a:lnTo>
                  <a:pt x="458" y="183"/>
                </a:lnTo>
                <a:lnTo>
                  <a:pt x="459" y="174"/>
                </a:lnTo>
                <a:lnTo>
                  <a:pt x="459" y="169"/>
                </a:lnTo>
                <a:lnTo>
                  <a:pt x="458" y="165"/>
                </a:lnTo>
                <a:lnTo>
                  <a:pt x="457" y="164"/>
                </a:lnTo>
                <a:lnTo>
                  <a:pt x="453" y="163"/>
                </a:lnTo>
                <a:lnTo>
                  <a:pt x="449" y="161"/>
                </a:lnTo>
                <a:lnTo>
                  <a:pt x="445" y="163"/>
                </a:lnTo>
                <a:lnTo>
                  <a:pt x="440" y="164"/>
                </a:lnTo>
                <a:lnTo>
                  <a:pt x="425" y="169"/>
                </a:lnTo>
                <a:lnTo>
                  <a:pt x="413" y="170"/>
                </a:lnTo>
                <a:lnTo>
                  <a:pt x="406" y="168"/>
                </a:lnTo>
                <a:lnTo>
                  <a:pt x="400" y="161"/>
                </a:lnTo>
                <a:lnTo>
                  <a:pt x="396" y="151"/>
                </a:lnTo>
                <a:lnTo>
                  <a:pt x="394" y="139"/>
                </a:lnTo>
                <a:lnTo>
                  <a:pt x="394" y="130"/>
                </a:lnTo>
                <a:lnTo>
                  <a:pt x="395" y="126"/>
                </a:lnTo>
                <a:lnTo>
                  <a:pt x="396" y="125"/>
                </a:lnTo>
                <a:lnTo>
                  <a:pt x="387" y="123"/>
                </a:lnTo>
                <a:lnTo>
                  <a:pt x="382" y="118"/>
                </a:lnTo>
                <a:lnTo>
                  <a:pt x="381" y="111"/>
                </a:lnTo>
                <a:lnTo>
                  <a:pt x="382" y="105"/>
                </a:lnTo>
                <a:lnTo>
                  <a:pt x="386" y="100"/>
                </a:lnTo>
                <a:lnTo>
                  <a:pt x="390" y="96"/>
                </a:lnTo>
                <a:lnTo>
                  <a:pt x="394" y="92"/>
                </a:lnTo>
                <a:lnTo>
                  <a:pt x="398" y="87"/>
                </a:lnTo>
                <a:close/>
                <a:moveTo>
                  <a:pt x="335" y="38"/>
                </a:moveTo>
                <a:lnTo>
                  <a:pt x="294" y="42"/>
                </a:lnTo>
                <a:lnTo>
                  <a:pt x="256" y="53"/>
                </a:lnTo>
                <a:lnTo>
                  <a:pt x="222" y="68"/>
                </a:lnTo>
                <a:lnTo>
                  <a:pt x="191" y="91"/>
                </a:lnTo>
                <a:lnTo>
                  <a:pt x="163" y="117"/>
                </a:lnTo>
                <a:lnTo>
                  <a:pt x="141" y="148"/>
                </a:lnTo>
                <a:lnTo>
                  <a:pt x="125" y="183"/>
                </a:lnTo>
                <a:lnTo>
                  <a:pt x="115" y="221"/>
                </a:lnTo>
                <a:lnTo>
                  <a:pt x="111" y="261"/>
                </a:lnTo>
                <a:lnTo>
                  <a:pt x="115" y="301"/>
                </a:lnTo>
                <a:lnTo>
                  <a:pt x="125" y="339"/>
                </a:lnTo>
                <a:lnTo>
                  <a:pt x="141" y="373"/>
                </a:lnTo>
                <a:lnTo>
                  <a:pt x="163" y="405"/>
                </a:lnTo>
                <a:lnTo>
                  <a:pt x="191" y="432"/>
                </a:lnTo>
                <a:lnTo>
                  <a:pt x="222" y="453"/>
                </a:lnTo>
                <a:lnTo>
                  <a:pt x="256" y="470"/>
                </a:lnTo>
                <a:lnTo>
                  <a:pt x="294" y="481"/>
                </a:lnTo>
                <a:lnTo>
                  <a:pt x="335" y="485"/>
                </a:lnTo>
                <a:lnTo>
                  <a:pt x="374" y="481"/>
                </a:lnTo>
                <a:lnTo>
                  <a:pt x="412" y="470"/>
                </a:lnTo>
                <a:lnTo>
                  <a:pt x="448" y="453"/>
                </a:lnTo>
                <a:lnTo>
                  <a:pt x="478" y="432"/>
                </a:lnTo>
                <a:lnTo>
                  <a:pt x="505" y="405"/>
                </a:lnTo>
                <a:lnTo>
                  <a:pt x="527" y="373"/>
                </a:lnTo>
                <a:lnTo>
                  <a:pt x="543" y="339"/>
                </a:lnTo>
                <a:lnTo>
                  <a:pt x="554" y="301"/>
                </a:lnTo>
                <a:lnTo>
                  <a:pt x="558" y="261"/>
                </a:lnTo>
                <a:lnTo>
                  <a:pt x="554" y="221"/>
                </a:lnTo>
                <a:lnTo>
                  <a:pt x="543" y="183"/>
                </a:lnTo>
                <a:lnTo>
                  <a:pt x="527" y="148"/>
                </a:lnTo>
                <a:lnTo>
                  <a:pt x="505" y="117"/>
                </a:lnTo>
                <a:lnTo>
                  <a:pt x="478" y="91"/>
                </a:lnTo>
                <a:lnTo>
                  <a:pt x="448" y="68"/>
                </a:lnTo>
                <a:lnTo>
                  <a:pt x="412" y="53"/>
                </a:lnTo>
                <a:lnTo>
                  <a:pt x="374" y="42"/>
                </a:lnTo>
                <a:lnTo>
                  <a:pt x="335" y="38"/>
                </a:lnTo>
                <a:close/>
                <a:moveTo>
                  <a:pt x="120" y="11"/>
                </a:moveTo>
                <a:lnTo>
                  <a:pt x="127" y="11"/>
                </a:lnTo>
                <a:lnTo>
                  <a:pt x="132" y="13"/>
                </a:lnTo>
                <a:lnTo>
                  <a:pt x="136" y="17"/>
                </a:lnTo>
                <a:lnTo>
                  <a:pt x="139" y="22"/>
                </a:lnTo>
                <a:lnTo>
                  <a:pt x="140" y="29"/>
                </a:lnTo>
                <a:lnTo>
                  <a:pt x="139" y="33"/>
                </a:lnTo>
                <a:lnTo>
                  <a:pt x="137" y="37"/>
                </a:lnTo>
                <a:lnTo>
                  <a:pt x="135" y="41"/>
                </a:lnTo>
                <a:lnTo>
                  <a:pt x="132" y="43"/>
                </a:lnTo>
                <a:lnTo>
                  <a:pt x="132" y="43"/>
                </a:lnTo>
                <a:lnTo>
                  <a:pt x="105" y="72"/>
                </a:lnTo>
                <a:lnTo>
                  <a:pt x="81" y="105"/>
                </a:lnTo>
                <a:lnTo>
                  <a:pt x="63" y="140"/>
                </a:lnTo>
                <a:lnTo>
                  <a:pt x="48" y="178"/>
                </a:lnTo>
                <a:lnTo>
                  <a:pt x="40" y="219"/>
                </a:lnTo>
                <a:lnTo>
                  <a:pt x="36" y="261"/>
                </a:lnTo>
                <a:lnTo>
                  <a:pt x="40" y="309"/>
                </a:lnTo>
                <a:lnTo>
                  <a:pt x="52" y="355"/>
                </a:lnTo>
                <a:lnTo>
                  <a:pt x="70" y="398"/>
                </a:lnTo>
                <a:lnTo>
                  <a:pt x="94" y="436"/>
                </a:lnTo>
                <a:lnTo>
                  <a:pt x="124" y="471"/>
                </a:lnTo>
                <a:lnTo>
                  <a:pt x="158" y="502"/>
                </a:lnTo>
                <a:lnTo>
                  <a:pt x="197" y="525"/>
                </a:lnTo>
                <a:lnTo>
                  <a:pt x="241" y="543"/>
                </a:lnTo>
                <a:lnTo>
                  <a:pt x="287" y="554"/>
                </a:lnTo>
                <a:lnTo>
                  <a:pt x="335" y="558"/>
                </a:lnTo>
                <a:lnTo>
                  <a:pt x="377" y="555"/>
                </a:lnTo>
                <a:lnTo>
                  <a:pt x="417" y="546"/>
                </a:lnTo>
                <a:lnTo>
                  <a:pt x="457" y="532"/>
                </a:lnTo>
                <a:lnTo>
                  <a:pt x="492" y="513"/>
                </a:lnTo>
                <a:lnTo>
                  <a:pt x="525" y="489"/>
                </a:lnTo>
                <a:lnTo>
                  <a:pt x="554" y="461"/>
                </a:lnTo>
                <a:lnTo>
                  <a:pt x="554" y="461"/>
                </a:lnTo>
                <a:lnTo>
                  <a:pt x="558" y="458"/>
                </a:lnTo>
                <a:lnTo>
                  <a:pt x="561" y="457"/>
                </a:lnTo>
                <a:lnTo>
                  <a:pt x="567" y="456"/>
                </a:lnTo>
                <a:lnTo>
                  <a:pt x="573" y="457"/>
                </a:lnTo>
                <a:lnTo>
                  <a:pt x="577" y="460"/>
                </a:lnTo>
                <a:lnTo>
                  <a:pt x="582" y="464"/>
                </a:lnTo>
                <a:lnTo>
                  <a:pt x="585" y="469"/>
                </a:lnTo>
                <a:lnTo>
                  <a:pt x="585" y="475"/>
                </a:lnTo>
                <a:lnTo>
                  <a:pt x="585" y="479"/>
                </a:lnTo>
                <a:lnTo>
                  <a:pt x="582" y="485"/>
                </a:lnTo>
                <a:lnTo>
                  <a:pt x="580" y="489"/>
                </a:lnTo>
                <a:lnTo>
                  <a:pt x="580" y="489"/>
                </a:lnTo>
                <a:lnTo>
                  <a:pt x="548" y="517"/>
                </a:lnTo>
                <a:lnTo>
                  <a:pt x="516" y="542"/>
                </a:lnTo>
                <a:lnTo>
                  <a:pt x="478" y="563"/>
                </a:lnTo>
                <a:lnTo>
                  <a:pt x="438" y="579"/>
                </a:lnTo>
                <a:lnTo>
                  <a:pt x="396" y="589"/>
                </a:lnTo>
                <a:lnTo>
                  <a:pt x="353" y="595"/>
                </a:lnTo>
                <a:lnTo>
                  <a:pt x="353" y="782"/>
                </a:lnTo>
                <a:lnTo>
                  <a:pt x="465" y="782"/>
                </a:lnTo>
                <a:lnTo>
                  <a:pt x="470" y="783"/>
                </a:lnTo>
                <a:lnTo>
                  <a:pt x="475" y="786"/>
                </a:lnTo>
                <a:lnTo>
                  <a:pt x="479" y="790"/>
                </a:lnTo>
                <a:lnTo>
                  <a:pt x="482" y="795"/>
                </a:lnTo>
                <a:lnTo>
                  <a:pt x="483" y="800"/>
                </a:lnTo>
                <a:lnTo>
                  <a:pt x="482" y="805"/>
                </a:lnTo>
                <a:lnTo>
                  <a:pt x="479" y="811"/>
                </a:lnTo>
                <a:lnTo>
                  <a:pt x="475" y="814"/>
                </a:lnTo>
                <a:lnTo>
                  <a:pt x="470" y="817"/>
                </a:lnTo>
                <a:lnTo>
                  <a:pt x="465" y="818"/>
                </a:lnTo>
                <a:lnTo>
                  <a:pt x="204" y="818"/>
                </a:lnTo>
                <a:lnTo>
                  <a:pt x="199" y="817"/>
                </a:lnTo>
                <a:lnTo>
                  <a:pt x="194" y="814"/>
                </a:lnTo>
                <a:lnTo>
                  <a:pt x="190" y="811"/>
                </a:lnTo>
                <a:lnTo>
                  <a:pt x="187" y="805"/>
                </a:lnTo>
                <a:lnTo>
                  <a:pt x="186" y="800"/>
                </a:lnTo>
                <a:lnTo>
                  <a:pt x="187" y="795"/>
                </a:lnTo>
                <a:lnTo>
                  <a:pt x="190" y="790"/>
                </a:lnTo>
                <a:lnTo>
                  <a:pt x="194" y="786"/>
                </a:lnTo>
                <a:lnTo>
                  <a:pt x="199" y="783"/>
                </a:lnTo>
                <a:lnTo>
                  <a:pt x="204" y="782"/>
                </a:lnTo>
                <a:lnTo>
                  <a:pt x="315" y="782"/>
                </a:lnTo>
                <a:lnTo>
                  <a:pt x="315" y="595"/>
                </a:lnTo>
                <a:lnTo>
                  <a:pt x="264" y="588"/>
                </a:lnTo>
                <a:lnTo>
                  <a:pt x="216" y="574"/>
                </a:lnTo>
                <a:lnTo>
                  <a:pt x="170" y="553"/>
                </a:lnTo>
                <a:lnTo>
                  <a:pt x="128" y="524"/>
                </a:lnTo>
                <a:lnTo>
                  <a:pt x="91" y="491"/>
                </a:lnTo>
                <a:lnTo>
                  <a:pt x="60" y="453"/>
                </a:lnTo>
                <a:lnTo>
                  <a:pt x="35" y="410"/>
                </a:lnTo>
                <a:lnTo>
                  <a:pt x="16" y="363"/>
                </a:lnTo>
                <a:lnTo>
                  <a:pt x="4" y="313"/>
                </a:lnTo>
                <a:lnTo>
                  <a:pt x="0" y="261"/>
                </a:lnTo>
                <a:lnTo>
                  <a:pt x="4" y="214"/>
                </a:lnTo>
                <a:lnTo>
                  <a:pt x="13" y="168"/>
                </a:lnTo>
                <a:lnTo>
                  <a:pt x="29" y="125"/>
                </a:lnTo>
                <a:lnTo>
                  <a:pt x="50" y="85"/>
                </a:lnTo>
                <a:lnTo>
                  <a:pt x="76" y="49"/>
                </a:lnTo>
                <a:lnTo>
                  <a:pt x="107" y="16"/>
                </a:lnTo>
                <a:lnTo>
                  <a:pt x="107" y="16"/>
                </a:lnTo>
                <a:lnTo>
                  <a:pt x="111" y="13"/>
                </a:lnTo>
                <a:lnTo>
                  <a:pt x="115" y="11"/>
                </a:lnTo>
                <a:lnTo>
                  <a:pt x="120" y="11"/>
                </a:lnTo>
                <a:close/>
                <a:moveTo>
                  <a:pt x="335" y="0"/>
                </a:moveTo>
                <a:lnTo>
                  <a:pt x="377" y="4"/>
                </a:lnTo>
                <a:lnTo>
                  <a:pt x="416" y="15"/>
                </a:lnTo>
                <a:lnTo>
                  <a:pt x="454" y="30"/>
                </a:lnTo>
                <a:lnTo>
                  <a:pt x="488" y="51"/>
                </a:lnTo>
                <a:lnTo>
                  <a:pt x="518" y="77"/>
                </a:lnTo>
                <a:lnTo>
                  <a:pt x="544" y="108"/>
                </a:lnTo>
                <a:lnTo>
                  <a:pt x="565" y="142"/>
                </a:lnTo>
                <a:lnTo>
                  <a:pt x="581" y="178"/>
                </a:lnTo>
                <a:lnTo>
                  <a:pt x="592" y="219"/>
                </a:lnTo>
                <a:lnTo>
                  <a:pt x="594" y="261"/>
                </a:lnTo>
                <a:lnTo>
                  <a:pt x="592" y="303"/>
                </a:lnTo>
                <a:lnTo>
                  <a:pt x="581" y="343"/>
                </a:lnTo>
                <a:lnTo>
                  <a:pt x="565" y="381"/>
                </a:lnTo>
                <a:lnTo>
                  <a:pt x="544" y="415"/>
                </a:lnTo>
                <a:lnTo>
                  <a:pt x="518" y="445"/>
                </a:lnTo>
                <a:lnTo>
                  <a:pt x="488" y="471"/>
                </a:lnTo>
                <a:lnTo>
                  <a:pt x="454" y="492"/>
                </a:lnTo>
                <a:lnTo>
                  <a:pt x="416" y="508"/>
                </a:lnTo>
                <a:lnTo>
                  <a:pt x="377" y="517"/>
                </a:lnTo>
                <a:lnTo>
                  <a:pt x="335" y="521"/>
                </a:lnTo>
                <a:lnTo>
                  <a:pt x="292" y="517"/>
                </a:lnTo>
                <a:lnTo>
                  <a:pt x="252" y="508"/>
                </a:lnTo>
                <a:lnTo>
                  <a:pt x="215" y="492"/>
                </a:lnTo>
                <a:lnTo>
                  <a:pt x="180" y="471"/>
                </a:lnTo>
                <a:lnTo>
                  <a:pt x="150" y="445"/>
                </a:lnTo>
                <a:lnTo>
                  <a:pt x="124" y="415"/>
                </a:lnTo>
                <a:lnTo>
                  <a:pt x="103" y="381"/>
                </a:lnTo>
                <a:lnTo>
                  <a:pt x="88" y="343"/>
                </a:lnTo>
                <a:lnTo>
                  <a:pt x="77" y="303"/>
                </a:lnTo>
                <a:lnTo>
                  <a:pt x="74" y="261"/>
                </a:lnTo>
                <a:lnTo>
                  <a:pt x="77" y="219"/>
                </a:lnTo>
                <a:lnTo>
                  <a:pt x="88" y="178"/>
                </a:lnTo>
                <a:lnTo>
                  <a:pt x="103" y="142"/>
                </a:lnTo>
                <a:lnTo>
                  <a:pt x="124" y="108"/>
                </a:lnTo>
                <a:lnTo>
                  <a:pt x="150" y="77"/>
                </a:lnTo>
                <a:lnTo>
                  <a:pt x="180" y="51"/>
                </a:lnTo>
                <a:lnTo>
                  <a:pt x="215" y="30"/>
                </a:lnTo>
                <a:lnTo>
                  <a:pt x="252" y="15"/>
                </a:lnTo>
                <a:lnTo>
                  <a:pt x="292" y="4"/>
                </a:lnTo>
                <a:lnTo>
                  <a:pt x="3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8"/>
          <p:cNvSpPr/>
          <p:nvPr/>
        </p:nvSpPr>
        <p:spPr>
          <a:xfrm>
            <a:off x="5812054" y="4146624"/>
            <a:ext cx="548697" cy="548015"/>
          </a:xfrm>
          <a:custGeom>
            <a:avLst/>
            <a:gdLst/>
            <a:ahLst/>
            <a:cxnLst/>
            <a:rect l="l" t="t" r="r" b="b"/>
            <a:pathLst>
              <a:path w="805" h="804" extrusionOk="0">
                <a:moveTo>
                  <a:pt x="640" y="512"/>
                </a:moveTo>
                <a:lnTo>
                  <a:pt x="645" y="512"/>
                </a:lnTo>
                <a:lnTo>
                  <a:pt x="649" y="514"/>
                </a:lnTo>
                <a:lnTo>
                  <a:pt x="653" y="517"/>
                </a:lnTo>
                <a:lnTo>
                  <a:pt x="676" y="541"/>
                </a:lnTo>
                <a:lnTo>
                  <a:pt x="700" y="517"/>
                </a:lnTo>
                <a:lnTo>
                  <a:pt x="704" y="514"/>
                </a:lnTo>
                <a:lnTo>
                  <a:pt x="708" y="512"/>
                </a:lnTo>
                <a:lnTo>
                  <a:pt x="713" y="512"/>
                </a:lnTo>
                <a:lnTo>
                  <a:pt x="718" y="512"/>
                </a:lnTo>
                <a:lnTo>
                  <a:pt x="724" y="515"/>
                </a:lnTo>
                <a:lnTo>
                  <a:pt x="727" y="519"/>
                </a:lnTo>
                <a:lnTo>
                  <a:pt x="730" y="524"/>
                </a:lnTo>
                <a:lnTo>
                  <a:pt x="731" y="531"/>
                </a:lnTo>
                <a:lnTo>
                  <a:pt x="730" y="535"/>
                </a:lnTo>
                <a:lnTo>
                  <a:pt x="729" y="540"/>
                </a:lnTo>
                <a:lnTo>
                  <a:pt x="726" y="542"/>
                </a:lnTo>
                <a:lnTo>
                  <a:pt x="703" y="566"/>
                </a:lnTo>
                <a:lnTo>
                  <a:pt x="726" y="589"/>
                </a:lnTo>
                <a:lnTo>
                  <a:pt x="729" y="593"/>
                </a:lnTo>
                <a:lnTo>
                  <a:pt x="730" y="599"/>
                </a:lnTo>
                <a:lnTo>
                  <a:pt x="731" y="603"/>
                </a:lnTo>
                <a:lnTo>
                  <a:pt x="730" y="609"/>
                </a:lnTo>
                <a:lnTo>
                  <a:pt x="727" y="614"/>
                </a:lnTo>
                <a:lnTo>
                  <a:pt x="724" y="618"/>
                </a:lnTo>
                <a:lnTo>
                  <a:pt x="718" y="621"/>
                </a:lnTo>
                <a:lnTo>
                  <a:pt x="713" y="621"/>
                </a:lnTo>
                <a:lnTo>
                  <a:pt x="708" y="621"/>
                </a:lnTo>
                <a:lnTo>
                  <a:pt x="704" y="618"/>
                </a:lnTo>
                <a:lnTo>
                  <a:pt x="700" y="616"/>
                </a:lnTo>
                <a:lnTo>
                  <a:pt x="676" y="592"/>
                </a:lnTo>
                <a:lnTo>
                  <a:pt x="653" y="616"/>
                </a:lnTo>
                <a:lnTo>
                  <a:pt x="649" y="618"/>
                </a:lnTo>
                <a:lnTo>
                  <a:pt x="645" y="621"/>
                </a:lnTo>
                <a:lnTo>
                  <a:pt x="640" y="621"/>
                </a:lnTo>
                <a:lnTo>
                  <a:pt x="634" y="621"/>
                </a:lnTo>
                <a:lnTo>
                  <a:pt x="629" y="618"/>
                </a:lnTo>
                <a:lnTo>
                  <a:pt x="625" y="614"/>
                </a:lnTo>
                <a:lnTo>
                  <a:pt x="623" y="609"/>
                </a:lnTo>
                <a:lnTo>
                  <a:pt x="621" y="603"/>
                </a:lnTo>
                <a:lnTo>
                  <a:pt x="623" y="599"/>
                </a:lnTo>
                <a:lnTo>
                  <a:pt x="624" y="593"/>
                </a:lnTo>
                <a:lnTo>
                  <a:pt x="627" y="589"/>
                </a:lnTo>
                <a:lnTo>
                  <a:pt x="650" y="566"/>
                </a:lnTo>
                <a:lnTo>
                  <a:pt x="627" y="542"/>
                </a:lnTo>
                <a:lnTo>
                  <a:pt x="624" y="540"/>
                </a:lnTo>
                <a:lnTo>
                  <a:pt x="623" y="535"/>
                </a:lnTo>
                <a:lnTo>
                  <a:pt x="621" y="531"/>
                </a:lnTo>
                <a:lnTo>
                  <a:pt x="623" y="524"/>
                </a:lnTo>
                <a:lnTo>
                  <a:pt x="625" y="519"/>
                </a:lnTo>
                <a:lnTo>
                  <a:pt x="629" y="515"/>
                </a:lnTo>
                <a:lnTo>
                  <a:pt x="634" y="512"/>
                </a:lnTo>
                <a:lnTo>
                  <a:pt x="640" y="512"/>
                </a:lnTo>
                <a:close/>
                <a:moveTo>
                  <a:pt x="147" y="512"/>
                </a:moveTo>
                <a:lnTo>
                  <a:pt x="161" y="515"/>
                </a:lnTo>
                <a:lnTo>
                  <a:pt x="173" y="523"/>
                </a:lnTo>
                <a:lnTo>
                  <a:pt x="181" y="535"/>
                </a:lnTo>
                <a:lnTo>
                  <a:pt x="184" y="548"/>
                </a:lnTo>
                <a:lnTo>
                  <a:pt x="181" y="562"/>
                </a:lnTo>
                <a:lnTo>
                  <a:pt x="173" y="574"/>
                </a:lnTo>
                <a:lnTo>
                  <a:pt x="161" y="582"/>
                </a:lnTo>
                <a:lnTo>
                  <a:pt x="147" y="584"/>
                </a:lnTo>
                <a:lnTo>
                  <a:pt x="133" y="582"/>
                </a:lnTo>
                <a:lnTo>
                  <a:pt x="121" y="574"/>
                </a:lnTo>
                <a:lnTo>
                  <a:pt x="113" y="562"/>
                </a:lnTo>
                <a:lnTo>
                  <a:pt x="110" y="548"/>
                </a:lnTo>
                <a:lnTo>
                  <a:pt x="113" y="535"/>
                </a:lnTo>
                <a:lnTo>
                  <a:pt x="121" y="523"/>
                </a:lnTo>
                <a:lnTo>
                  <a:pt x="133" y="515"/>
                </a:lnTo>
                <a:lnTo>
                  <a:pt x="147" y="512"/>
                </a:lnTo>
                <a:close/>
                <a:moveTo>
                  <a:pt x="156" y="432"/>
                </a:moveTo>
                <a:lnTo>
                  <a:pt x="186" y="453"/>
                </a:lnTo>
                <a:lnTo>
                  <a:pt x="180" y="466"/>
                </a:lnTo>
                <a:lnTo>
                  <a:pt x="175" y="481"/>
                </a:lnTo>
                <a:lnTo>
                  <a:pt x="139" y="470"/>
                </a:lnTo>
                <a:lnTo>
                  <a:pt x="146" y="451"/>
                </a:lnTo>
                <a:lnTo>
                  <a:pt x="156" y="432"/>
                </a:lnTo>
                <a:close/>
                <a:moveTo>
                  <a:pt x="692" y="431"/>
                </a:moveTo>
                <a:lnTo>
                  <a:pt x="692" y="451"/>
                </a:lnTo>
                <a:lnTo>
                  <a:pt x="689" y="470"/>
                </a:lnTo>
                <a:lnTo>
                  <a:pt x="654" y="465"/>
                </a:lnTo>
                <a:lnTo>
                  <a:pt x="655" y="449"/>
                </a:lnTo>
                <a:lnTo>
                  <a:pt x="655" y="434"/>
                </a:lnTo>
                <a:lnTo>
                  <a:pt x="692" y="431"/>
                </a:lnTo>
                <a:close/>
                <a:moveTo>
                  <a:pt x="214" y="380"/>
                </a:moveTo>
                <a:lnTo>
                  <a:pt x="234" y="410"/>
                </a:lnTo>
                <a:lnTo>
                  <a:pt x="207" y="430"/>
                </a:lnTo>
                <a:lnTo>
                  <a:pt x="184" y="404"/>
                </a:lnTo>
                <a:lnTo>
                  <a:pt x="214" y="380"/>
                </a:lnTo>
                <a:close/>
                <a:moveTo>
                  <a:pt x="666" y="355"/>
                </a:moveTo>
                <a:lnTo>
                  <a:pt x="676" y="373"/>
                </a:lnTo>
                <a:lnTo>
                  <a:pt x="684" y="392"/>
                </a:lnTo>
                <a:lnTo>
                  <a:pt x="650" y="404"/>
                </a:lnTo>
                <a:lnTo>
                  <a:pt x="644" y="389"/>
                </a:lnTo>
                <a:lnTo>
                  <a:pt x="636" y="376"/>
                </a:lnTo>
                <a:lnTo>
                  <a:pt x="666" y="355"/>
                </a:lnTo>
                <a:close/>
                <a:moveTo>
                  <a:pt x="621" y="299"/>
                </a:moveTo>
                <a:lnTo>
                  <a:pt x="640" y="322"/>
                </a:lnTo>
                <a:lnTo>
                  <a:pt x="644" y="325"/>
                </a:lnTo>
                <a:lnTo>
                  <a:pt x="615" y="349"/>
                </a:lnTo>
                <a:lnTo>
                  <a:pt x="612" y="346"/>
                </a:lnTo>
                <a:lnTo>
                  <a:pt x="593" y="321"/>
                </a:lnTo>
                <a:lnTo>
                  <a:pt x="621" y="299"/>
                </a:lnTo>
                <a:close/>
                <a:moveTo>
                  <a:pt x="371" y="278"/>
                </a:moveTo>
                <a:lnTo>
                  <a:pt x="391" y="309"/>
                </a:lnTo>
                <a:lnTo>
                  <a:pt x="379" y="319"/>
                </a:lnTo>
                <a:lnTo>
                  <a:pt x="367" y="330"/>
                </a:lnTo>
                <a:lnTo>
                  <a:pt x="341" y="305"/>
                </a:lnTo>
                <a:lnTo>
                  <a:pt x="354" y="291"/>
                </a:lnTo>
                <a:lnTo>
                  <a:pt x="371" y="278"/>
                </a:lnTo>
                <a:close/>
                <a:moveTo>
                  <a:pt x="458" y="220"/>
                </a:moveTo>
                <a:lnTo>
                  <a:pt x="472" y="223"/>
                </a:lnTo>
                <a:lnTo>
                  <a:pt x="484" y="231"/>
                </a:lnTo>
                <a:lnTo>
                  <a:pt x="492" y="243"/>
                </a:lnTo>
                <a:lnTo>
                  <a:pt x="494" y="256"/>
                </a:lnTo>
                <a:lnTo>
                  <a:pt x="492" y="270"/>
                </a:lnTo>
                <a:lnTo>
                  <a:pt x="484" y="282"/>
                </a:lnTo>
                <a:lnTo>
                  <a:pt x="472" y="290"/>
                </a:lnTo>
                <a:lnTo>
                  <a:pt x="458" y="292"/>
                </a:lnTo>
                <a:lnTo>
                  <a:pt x="443" y="290"/>
                </a:lnTo>
                <a:lnTo>
                  <a:pt x="431" y="282"/>
                </a:lnTo>
                <a:lnTo>
                  <a:pt x="424" y="270"/>
                </a:lnTo>
                <a:lnTo>
                  <a:pt x="421" y="256"/>
                </a:lnTo>
                <a:lnTo>
                  <a:pt x="424" y="243"/>
                </a:lnTo>
                <a:lnTo>
                  <a:pt x="431" y="231"/>
                </a:lnTo>
                <a:lnTo>
                  <a:pt x="443" y="223"/>
                </a:lnTo>
                <a:lnTo>
                  <a:pt x="458" y="220"/>
                </a:lnTo>
                <a:close/>
                <a:moveTo>
                  <a:pt x="549" y="44"/>
                </a:moveTo>
                <a:lnTo>
                  <a:pt x="549" y="270"/>
                </a:lnTo>
                <a:lnTo>
                  <a:pt x="557" y="250"/>
                </a:lnTo>
                <a:lnTo>
                  <a:pt x="575" y="260"/>
                </a:lnTo>
                <a:lnTo>
                  <a:pt x="593" y="270"/>
                </a:lnTo>
                <a:lnTo>
                  <a:pt x="570" y="299"/>
                </a:lnTo>
                <a:lnTo>
                  <a:pt x="549" y="287"/>
                </a:lnTo>
                <a:lnTo>
                  <a:pt x="549" y="698"/>
                </a:lnTo>
                <a:lnTo>
                  <a:pt x="768" y="761"/>
                </a:lnTo>
                <a:lnTo>
                  <a:pt x="768" y="105"/>
                </a:lnTo>
                <a:lnTo>
                  <a:pt x="549" y="44"/>
                </a:lnTo>
                <a:close/>
                <a:moveTo>
                  <a:pt x="513" y="44"/>
                </a:moveTo>
                <a:lnTo>
                  <a:pt x="292" y="105"/>
                </a:lnTo>
                <a:lnTo>
                  <a:pt x="292" y="346"/>
                </a:lnTo>
                <a:lnTo>
                  <a:pt x="306" y="339"/>
                </a:lnTo>
                <a:lnTo>
                  <a:pt x="317" y="330"/>
                </a:lnTo>
                <a:lnTo>
                  <a:pt x="342" y="356"/>
                </a:lnTo>
                <a:lnTo>
                  <a:pt x="325" y="370"/>
                </a:lnTo>
                <a:lnTo>
                  <a:pt x="308" y="380"/>
                </a:lnTo>
                <a:lnTo>
                  <a:pt x="292" y="349"/>
                </a:lnTo>
                <a:lnTo>
                  <a:pt x="292" y="761"/>
                </a:lnTo>
                <a:lnTo>
                  <a:pt x="513" y="698"/>
                </a:lnTo>
                <a:lnTo>
                  <a:pt x="513" y="44"/>
                </a:lnTo>
                <a:close/>
                <a:moveTo>
                  <a:pt x="37" y="44"/>
                </a:moveTo>
                <a:lnTo>
                  <a:pt x="37" y="698"/>
                </a:lnTo>
                <a:lnTo>
                  <a:pt x="256" y="761"/>
                </a:lnTo>
                <a:lnTo>
                  <a:pt x="256" y="105"/>
                </a:lnTo>
                <a:lnTo>
                  <a:pt x="37" y="44"/>
                </a:lnTo>
                <a:close/>
                <a:moveTo>
                  <a:pt x="19" y="0"/>
                </a:moveTo>
                <a:lnTo>
                  <a:pt x="21" y="0"/>
                </a:lnTo>
                <a:lnTo>
                  <a:pt x="24" y="2"/>
                </a:lnTo>
                <a:lnTo>
                  <a:pt x="24" y="2"/>
                </a:lnTo>
                <a:lnTo>
                  <a:pt x="274" y="72"/>
                </a:lnTo>
                <a:lnTo>
                  <a:pt x="526" y="2"/>
                </a:lnTo>
                <a:lnTo>
                  <a:pt x="526" y="2"/>
                </a:lnTo>
                <a:lnTo>
                  <a:pt x="528" y="0"/>
                </a:lnTo>
                <a:lnTo>
                  <a:pt x="531" y="0"/>
                </a:lnTo>
                <a:lnTo>
                  <a:pt x="534" y="0"/>
                </a:lnTo>
                <a:lnTo>
                  <a:pt x="535" y="2"/>
                </a:lnTo>
                <a:lnTo>
                  <a:pt x="535" y="2"/>
                </a:lnTo>
                <a:lnTo>
                  <a:pt x="792" y="75"/>
                </a:lnTo>
                <a:lnTo>
                  <a:pt x="792" y="75"/>
                </a:lnTo>
                <a:lnTo>
                  <a:pt x="796" y="76"/>
                </a:lnTo>
                <a:lnTo>
                  <a:pt x="800" y="79"/>
                </a:lnTo>
                <a:lnTo>
                  <a:pt x="802" y="83"/>
                </a:lnTo>
                <a:lnTo>
                  <a:pt x="803" y="87"/>
                </a:lnTo>
                <a:lnTo>
                  <a:pt x="805" y="92"/>
                </a:lnTo>
                <a:lnTo>
                  <a:pt x="805" y="786"/>
                </a:lnTo>
                <a:lnTo>
                  <a:pt x="803" y="791"/>
                </a:lnTo>
                <a:lnTo>
                  <a:pt x="801" y="796"/>
                </a:lnTo>
                <a:lnTo>
                  <a:pt x="797" y="800"/>
                </a:lnTo>
                <a:lnTo>
                  <a:pt x="792" y="803"/>
                </a:lnTo>
                <a:lnTo>
                  <a:pt x="786" y="804"/>
                </a:lnTo>
                <a:lnTo>
                  <a:pt x="784" y="803"/>
                </a:lnTo>
                <a:lnTo>
                  <a:pt x="781" y="803"/>
                </a:lnTo>
                <a:lnTo>
                  <a:pt x="781" y="803"/>
                </a:lnTo>
                <a:lnTo>
                  <a:pt x="531" y="731"/>
                </a:lnTo>
                <a:lnTo>
                  <a:pt x="279" y="803"/>
                </a:lnTo>
                <a:lnTo>
                  <a:pt x="279" y="803"/>
                </a:lnTo>
                <a:lnTo>
                  <a:pt x="277" y="803"/>
                </a:lnTo>
                <a:lnTo>
                  <a:pt x="274" y="804"/>
                </a:lnTo>
                <a:lnTo>
                  <a:pt x="272" y="803"/>
                </a:lnTo>
                <a:lnTo>
                  <a:pt x="270" y="803"/>
                </a:lnTo>
                <a:lnTo>
                  <a:pt x="270" y="803"/>
                </a:lnTo>
                <a:lnTo>
                  <a:pt x="13" y="730"/>
                </a:lnTo>
                <a:lnTo>
                  <a:pt x="13" y="730"/>
                </a:lnTo>
                <a:lnTo>
                  <a:pt x="10" y="728"/>
                </a:lnTo>
                <a:lnTo>
                  <a:pt x="6" y="726"/>
                </a:lnTo>
                <a:lnTo>
                  <a:pt x="3" y="722"/>
                </a:lnTo>
                <a:lnTo>
                  <a:pt x="2" y="718"/>
                </a:lnTo>
                <a:lnTo>
                  <a:pt x="0" y="713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8" y="4"/>
                </a:lnTo>
                <a:lnTo>
                  <a:pt x="13" y="2"/>
                </a:lnTo>
                <a:lnTo>
                  <a:pt x="1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8"/>
          <p:cNvSpPr/>
          <p:nvPr/>
        </p:nvSpPr>
        <p:spPr>
          <a:xfrm>
            <a:off x="7188201" y="472383"/>
            <a:ext cx="50037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Nominate agencies/institutions/individuals to join the CoP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/>
          <p:nvPr/>
        </p:nvSpPr>
        <p:spPr>
          <a:xfrm>
            <a:off x="7188201" y="3980035"/>
            <a:ext cx="50037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Connect the CoP to complimentary projects or frameworks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/>
          <p:nvPr/>
        </p:nvSpPr>
        <p:spPr>
          <a:xfrm>
            <a:off x="7188201" y="2090999"/>
            <a:ext cx="50037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Oswald"/>
                <a:sym typeface="Oswald"/>
              </a:rPr>
              <a:t>Advise on what science and technology is needed to understand and address OA in your country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65;p67">
            <a:extLst>
              <a:ext uri="{FF2B5EF4-FFF2-40B4-BE49-F238E27FC236}">
                <a16:creationId xmlns:a16="http://schemas.microsoft.com/office/drawing/2014/main" id="{31AC352C-2A6D-3C17-4EB9-B4FFA4B26701}"/>
              </a:ext>
            </a:extLst>
          </p:cNvPr>
          <p:cNvSpPr/>
          <p:nvPr/>
        </p:nvSpPr>
        <p:spPr>
          <a:xfrm>
            <a:off x="5450388" y="2041273"/>
            <a:ext cx="1299742" cy="12997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174;p67" descr="Test tubes">
            <a:extLst>
              <a:ext uri="{FF2B5EF4-FFF2-40B4-BE49-F238E27FC236}">
                <a16:creationId xmlns:a16="http://schemas.microsoft.com/office/drawing/2014/main" id="{DDE71A93-90C1-3499-D469-4DAFA302523F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7544" y="2320228"/>
            <a:ext cx="792627" cy="792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48;p64">
            <a:extLst>
              <a:ext uri="{FF2B5EF4-FFF2-40B4-BE49-F238E27FC236}">
                <a16:creationId xmlns:a16="http://schemas.microsoft.com/office/drawing/2014/main" id="{94AA3426-1851-E58D-8F8A-DDFCD022C1EE}"/>
              </a:ext>
            </a:extLst>
          </p:cNvPr>
          <p:cNvSpPr/>
          <p:nvPr/>
        </p:nvSpPr>
        <p:spPr>
          <a:xfrm>
            <a:off x="5428200" y="5408773"/>
            <a:ext cx="1299742" cy="12997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0;p28">
            <a:extLst>
              <a:ext uri="{FF2B5EF4-FFF2-40B4-BE49-F238E27FC236}">
                <a16:creationId xmlns:a16="http://schemas.microsoft.com/office/drawing/2014/main" id="{8DFC2E13-0BEC-DC9C-1D5F-C5B09CA1762C}"/>
              </a:ext>
            </a:extLst>
          </p:cNvPr>
          <p:cNvSpPr/>
          <p:nvPr/>
        </p:nvSpPr>
        <p:spPr>
          <a:xfrm>
            <a:off x="7128646" y="5643166"/>
            <a:ext cx="500379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Oswald"/>
                <a:sym typeface="Oswald"/>
              </a:rPr>
              <a:t>Send the survey to researchers, institutions, or agencies in your country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477;p46" descr="Send">
            <a:extLst>
              <a:ext uri="{FF2B5EF4-FFF2-40B4-BE49-F238E27FC236}">
                <a16:creationId xmlns:a16="http://schemas.microsoft.com/office/drawing/2014/main" id="{00AF5B94-4830-8991-2BC7-554B0CB81387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7367" y="5702028"/>
            <a:ext cx="713232" cy="71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-1272093" y="5066552"/>
            <a:ext cx="12073821" cy="2700420"/>
          </a:xfrm>
          <a:custGeom>
            <a:avLst/>
            <a:gdLst/>
            <a:ahLst/>
            <a:cxnLst/>
            <a:rect l="l" t="t" r="r" b="b"/>
            <a:pathLst>
              <a:path w="20120524" h="4500138" extrusionOk="0">
                <a:moveTo>
                  <a:pt x="12665305" y="1038"/>
                </a:moveTo>
                <a:cubicBezTo>
                  <a:pt x="15237328" y="47030"/>
                  <a:pt x="18203158" y="598936"/>
                  <a:pt x="19923248" y="1873960"/>
                </a:cubicBezTo>
                <a:lnTo>
                  <a:pt x="20120524" y="2035950"/>
                </a:lnTo>
                <a:lnTo>
                  <a:pt x="20039036" y="2021484"/>
                </a:lnTo>
                <a:cubicBezTo>
                  <a:pt x="19462144" y="1932551"/>
                  <a:pt x="18854332" y="1896326"/>
                  <a:pt x="18219014" y="1964906"/>
                </a:cubicBezTo>
                <a:cubicBezTo>
                  <a:pt x="15314704" y="2278415"/>
                  <a:pt x="10620785" y="4555707"/>
                  <a:pt x="7455221" y="4499101"/>
                </a:cubicBezTo>
                <a:cubicBezTo>
                  <a:pt x="4883198" y="4453109"/>
                  <a:pt x="1917367" y="3901203"/>
                  <a:pt x="197277" y="2626178"/>
                </a:cubicBezTo>
                <a:lnTo>
                  <a:pt x="0" y="2464188"/>
                </a:lnTo>
                <a:lnTo>
                  <a:pt x="81489" y="2478654"/>
                </a:lnTo>
                <a:cubicBezTo>
                  <a:pt x="658381" y="2567587"/>
                  <a:pt x="1266194" y="2603812"/>
                  <a:pt x="1901511" y="2535232"/>
                </a:cubicBezTo>
                <a:cubicBezTo>
                  <a:pt x="4805822" y="2221723"/>
                  <a:pt x="9499740" y="-55569"/>
                  <a:pt x="12665305" y="1038"/>
                </a:cubicBez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24"/>
          <p:cNvSpPr/>
          <p:nvPr/>
        </p:nvSpPr>
        <p:spPr>
          <a:xfrm rot="10800000">
            <a:off x="231135" y="6294387"/>
            <a:ext cx="7099289" cy="1394635"/>
          </a:xfrm>
          <a:custGeom>
            <a:avLst/>
            <a:gdLst/>
            <a:ahLst/>
            <a:cxnLst/>
            <a:rect l="l" t="t" r="r" b="b"/>
            <a:pathLst>
              <a:path w="11830672" h="2324101" extrusionOk="0">
                <a:moveTo>
                  <a:pt x="4912383" y="2323064"/>
                </a:moveTo>
                <a:cubicBezTo>
                  <a:pt x="3304869" y="2294319"/>
                  <a:pt x="1543523" y="2067951"/>
                  <a:pt x="28627" y="1590932"/>
                </a:cubicBezTo>
                <a:lnTo>
                  <a:pt x="0" y="1581275"/>
                </a:lnTo>
                <a:lnTo>
                  <a:pt x="1864" y="1580700"/>
                </a:lnTo>
                <a:cubicBezTo>
                  <a:pt x="2364319" y="841959"/>
                  <a:pt x="4939811" y="-34341"/>
                  <a:pt x="6918288" y="1038"/>
                </a:cubicBezTo>
                <a:cubicBezTo>
                  <a:pt x="8525803" y="29783"/>
                  <a:pt x="10287148" y="256151"/>
                  <a:pt x="11802044" y="733169"/>
                </a:cubicBezTo>
                <a:lnTo>
                  <a:pt x="11830672" y="742826"/>
                </a:lnTo>
                <a:lnTo>
                  <a:pt x="11828807" y="743402"/>
                </a:lnTo>
                <a:cubicBezTo>
                  <a:pt x="9466352" y="1482142"/>
                  <a:pt x="6890861" y="2358442"/>
                  <a:pt x="4912383" y="2323064"/>
                </a:cubicBezTo>
                <a:close/>
              </a:path>
            </a:pathLst>
          </a:cu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24"/>
          <p:cNvSpPr/>
          <p:nvPr/>
        </p:nvSpPr>
        <p:spPr>
          <a:xfrm>
            <a:off x="-1257805" y="5582100"/>
            <a:ext cx="14634131" cy="2182721"/>
          </a:xfrm>
          <a:custGeom>
            <a:avLst/>
            <a:gdLst/>
            <a:ahLst/>
            <a:cxnLst/>
            <a:rect l="l" t="t" r="r" b="b"/>
            <a:pathLst>
              <a:path w="24387176" h="3637414" extrusionOk="0">
                <a:moveTo>
                  <a:pt x="20449776" y="9"/>
                </a:moveTo>
                <a:cubicBezTo>
                  <a:pt x="20714924" y="-307"/>
                  <a:pt x="20973014" y="8243"/>
                  <a:pt x="21222948" y="26801"/>
                </a:cubicBezTo>
                <a:cubicBezTo>
                  <a:pt x="22238306" y="102195"/>
                  <a:pt x="23299010" y="237020"/>
                  <a:pt x="24341352" y="435205"/>
                </a:cubicBezTo>
                <a:lnTo>
                  <a:pt x="24387176" y="444517"/>
                </a:lnTo>
                <a:lnTo>
                  <a:pt x="24387176" y="1957529"/>
                </a:lnTo>
                <a:lnTo>
                  <a:pt x="24305492" y="1975684"/>
                </a:lnTo>
                <a:cubicBezTo>
                  <a:pt x="22863108" y="2230418"/>
                  <a:pt x="20761896" y="827862"/>
                  <a:pt x="18220628" y="1102182"/>
                </a:cubicBezTo>
                <a:cubicBezTo>
                  <a:pt x="15316318" y="1415691"/>
                  <a:pt x="10622399" y="3692983"/>
                  <a:pt x="7456835" y="3636377"/>
                </a:cubicBezTo>
                <a:cubicBezTo>
                  <a:pt x="4884812" y="3590385"/>
                  <a:pt x="1918981" y="3038479"/>
                  <a:pt x="198891" y="1763454"/>
                </a:cubicBezTo>
                <a:lnTo>
                  <a:pt x="0" y="1600139"/>
                </a:lnTo>
                <a:lnTo>
                  <a:pt x="0" y="682542"/>
                </a:lnTo>
                <a:lnTo>
                  <a:pt x="161882" y="681496"/>
                </a:lnTo>
                <a:cubicBezTo>
                  <a:pt x="1972105" y="721137"/>
                  <a:pt x="4414708" y="2261547"/>
                  <a:pt x="7444276" y="2141520"/>
                </a:cubicBezTo>
                <a:cubicBezTo>
                  <a:pt x="10906642" y="2004348"/>
                  <a:pt x="16472532" y="4755"/>
                  <a:pt x="20449776" y="9"/>
                </a:cubicBezTo>
                <a:close/>
              </a:path>
            </a:pathLst>
          </a:custGeom>
          <a:solidFill>
            <a:schemeClr val="accent5">
              <a:alpha val="1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24"/>
          <p:cNvSpPr txBox="1"/>
          <p:nvPr/>
        </p:nvSpPr>
        <p:spPr>
          <a:xfrm>
            <a:off x="6817606" y="5588638"/>
            <a:ext cx="45762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cap="none" dirty="0">
                <a:solidFill>
                  <a:schemeClr val="bg2"/>
                </a:solidFill>
                <a:latin typeface="Oswald"/>
                <a:ea typeface="Oswald"/>
                <a:cs typeface="Oswald"/>
                <a:sym typeface="Oswald"/>
              </a:rPr>
              <a:t>THANK YOU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484" name="Google Shape;484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2064" y="5548687"/>
            <a:ext cx="849341" cy="8493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84;p11">
            <a:extLst>
              <a:ext uri="{FF2B5EF4-FFF2-40B4-BE49-F238E27FC236}">
                <a16:creationId xmlns:a16="http://schemas.microsoft.com/office/drawing/2014/main" id="{10779484-2501-D96B-375D-327B19F12076}"/>
              </a:ext>
            </a:extLst>
          </p:cNvPr>
          <p:cNvSpPr txBox="1">
            <a:spLocks/>
          </p:cNvSpPr>
          <p:nvPr/>
        </p:nvSpPr>
        <p:spPr>
          <a:xfrm>
            <a:off x="160270" y="110566"/>
            <a:ext cx="4280415" cy="582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Noticia Text" panose="02000503060000020004" pitchFamily="2" charset="77"/>
                <a:ea typeface="Roboto" pitchFamily="2" charset="0"/>
              </a:rPr>
              <a:t>OA in the Caribbean Task Team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Alicia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Cheripka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NOAA OAR International Affairs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Ana Palacio – NOAA AOML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Christopher Corbin – UNEP Caribbean Sub-Regional Office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Erica Towle – NOAA AOML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Gabby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Kitch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NOAA Ocean Acidification Program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Ian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Enochs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NOAA/AOML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Jair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Valladarez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University of Belize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James Gardiner – US Department of State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Kaitlyn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Lowder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The Ocean Foundation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Kerri Dobson – NOAA Ocean Acidification Program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Lisa Marie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Carrubba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NOAA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Liza Wright-Fairbanks – NOAA Ocean Acidification Program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Marcia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Creary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-Ford – University of the West Indies, Mona Campus, Jamaica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Melanie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McField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– Healthy Reefs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Melissa Melendez –University of Hawaii at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Monoa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Meredith Ryder-Rude – US Department of State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Nicholas Kee – Kee Farms, Jamaica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Sarah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Wollring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UNEP Caribbean Sub-Regional Office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Tadzio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US" sz="1200" dirty="0" err="1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Bervoets</a:t>
            </a:r>
            <a:r>
              <a:rPr lang="en-US" sz="1200" dirty="0">
                <a:solidFill>
                  <a:srgbClr val="434343"/>
                </a:solidFill>
                <a:latin typeface="Roboto" pitchFamily="2" charset="0"/>
                <a:ea typeface="Roboto" pitchFamily="2" charset="0"/>
              </a:rPr>
              <a:t> – Dutch Caribbean Nature Alliance </a:t>
            </a:r>
          </a:p>
        </p:txBody>
      </p:sp>
      <p:pic>
        <p:nvPicPr>
          <p:cNvPr id="18" name="Google Shape;287;p11">
            <a:extLst>
              <a:ext uri="{FF2B5EF4-FFF2-40B4-BE49-F238E27FC236}">
                <a16:creationId xmlns:a16="http://schemas.microsoft.com/office/drawing/2014/main" id="{18C9BA63-0017-F420-776A-E463B014B2F0}"/>
              </a:ext>
            </a:extLst>
          </p:cNvPr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009" y="4008404"/>
            <a:ext cx="2165351" cy="10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89;p11">
            <a:extLst>
              <a:ext uri="{FF2B5EF4-FFF2-40B4-BE49-F238E27FC236}">
                <a16:creationId xmlns:a16="http://schemas.microsoft.com/office/drawing/2014/main" id="{E9FC4781-DDFC-0549-9343-AB8FBD80941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02433" y="2796058"/>
            <a:ext cx="1450108" cy="1456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90;p11">
            <a:extLst>
              <a:ext uri="{FF2B5EF4-FFF2-40B4-BE49-F238E27FC236}">
                <a16:creationId xmlns:a16="http://schemas.microsoft.com/office/drawing/2014/main" id="{B20317DB-956B-3E70-0F98-D14A6E9718C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2615" y="2855514"/>
            <a:ext cx="1073791" cy="10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91;p11">
            <a:extLst>
              <a:ext uri="{FF2B5EF4-FFF2-40B4-BE49-F238E27FC236}">
                <a16:creationId xmlns:a16="http://schemas.microsoft.com/office/drawing/2014/main" id="{F326D9A7-1BB6-A86C-AF6C-68382839BA11}"/>
              </a:ext>
            </a:extLst>
          </p:cNvPr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069" y="1242070"/>
            <a:ext cx="230141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2;p11">
            <a:extLst>
              <a:ext uri="{FF2B5EF4-FFF2-40B4-BE49-F238E27FC236}">
                <a16:creationId xmlns:a16="http://schemas.microsoft.com/office/drawing/2014/main" id="{B8C92D43-86E9-E789-2B5A-FA7137035BD3}"/>
              </a:ext>
            </a:extLst>
          </p:cNvPr>
          <p:cNvPicPr preferRelativeResize="0"/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42" y="280777"/>
            <a:ext cx="3567898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93;p11">
            <a:extLst>
              <a:ext uri="{FF2B5EF4-FFF2-40B4-BE49-F238E27FC236}">
                <a16:creationId xmlns:a16="http://schemas.microsoft.com/office/drawing/2014/main" id="{085350A1-FAA4-4D59-7BF9-436BFD9A400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88615" y="3972698"/>
            <a:ext cx="12382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94;p11">
            <a:extLst>
              <a:ext uri="{FF2B5EF4-FFF2-40B4-BE49-F238E27FC236}">
                <a16:creationId xmlns:a16="http://schemas.microsoft.com/office/drawing/2014/main" id="{9907F0DA-FB98-6799-E04F-60B64CAF2768}"/>
              </a:ext>
            </a:extLst>
          </p:cNvPr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04" b="16291"/>
          <a:stretch/>
        </p:blipFill>
        <p:spPr>
          <a:xfrm>
            <a:off x="5959411" y="1418509"/>
            <a:ext cx="1600200" cy="113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95;p11">
            <a:extLst>
              <a:ext uri="{FF2B5EF4-FFF2-40B4-BE49-F238E27FC236}">
                <a16:creationId xmlns:a16="http://schemas.microsoft.com/office/drawing/2014/main" id="{9854E611-EC92-7009-3C63-870BDD105E3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14604" y="2975630"/>
            <a:ext cx="2368160" cy="8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96;p11">
            <a:extLst>
              <a:ext uri="{FF2B5EF4-FFF2-40B4-BE49-F238E27FC236}">
                <a16:creationId xmlns:a16="http://schemas.microsoft.com/office/drawing/2014/main" id="{8EC65A36-691E-9963-1B42-647E1A9BFA8B}"/>
              </a:ext>
            </a:extLst>
          </p:cNvPr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1481" y="1201195"/>
            <a:ext cx="1600200" cy="159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97;p11">
            <a:extLst>
              <a:ext uri="{FF2B5EF4-FFF2-40B4-BE49-F238E27FC236}">
                <a16:creationId xmlns:a16="http://schemas.microsoft.com/office/drawing/2014/main" id="{EBC61223-115D-770F-EAE2-B73D0D1791C1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82674" y="369087"/>
            <a:ext cx="1800225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506;p16">
            <a:extLst>
              <a:ext uri="{FF2B5EF4-FFF2-40B4-BE49-F238E27FC236}">
                <a16:creationId xmlns:a16="http://schemas.microsoft.com/office/drawing/2014/main" id="{333801C2-4D72-1B66-1F2D-6CE4948F3EA5}"/>
              </a:ext>
            </a:extLst>
          </p:cNvPr>
          <p:cNvSpPr/>
          <p:nvPr/>
        </p:nvSpPr>
        <p:spPr>
          <a:xfrm>
            <a:off x="4953237" y="5311079"/>
            <a:ext cx="335164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</a:pPr>
            <a:r>
              <a:rPr lang="en-US" sz="1800" u="none" strike="noStrike" cap="none" dirty="0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Raleway"/>
                <a:sym typeface="Raleway"/>
              </a:rPr>
              <a:t>Alexis Valauri-Orton</a:t>
            </a:r>
            <a:br>
              <a:rPr lang="en-US" sz="1600" u="none" strike="noStrike" cap="none" dirty="0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Raleway"/>
                <a:sym typeface="Raleway"/>
              </a:rPr>
            </a:br>
            <a:r>
              <a:rPr lang="en-US" sz="1400" u="none" strike="noStrike" cap="none" dirty="0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Raleway"/>
                <a:sym typeface="Raleway"/>
              </a:rPr>
              <a:t>Program Officer</a:t>
            </a:r>
            <a:endParaRPr sz="1400" u="none" strike="noStrike" cap="none" dirty="0">
              <a:solidFill>
                <a:srgbClr val="000000"/>
              </a:solidFill>
              <a:latin typeface="Roboto" pitchFamily="2" charset="0"/>
              <a:ea typeface="Roboto" pitchFamily="2" charset="0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</a:pPr>
            <a:r>
              <a:rPr lang="en-US" sz="1400" u="none" strike="noStrike" cap="none" dirty="0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Raleway"/>
                <a:sym typeface="Raleway"/>
              </a:rPr>
              <a:t>The Ocean Foundation</a:t>
            </a:r>
            <a:br>
              <a:rPr lang="en-US" sz="1400" u="none" strike="noStrike" cap="none" dirty="0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Raleway"/>
                <a:sym typeface="Raleway"/>
              </a:rPr>
            </a:br>
            <a:r>
              <a:rPr lang="en-US" sz="1400" u="none" strike="noStrike" cap="none" dirty="0" err="1">
                <a:solidFill>
                  <a:schemeClr val="dk2"/>
                </a:solidFill>
                <a:latin typeface="Roboto" pitchFamily="2" charset="0"/>
                <a:ea typeface="Roboto" pitchFamily="2" charset="0"/>
                <a:cs typeface="Raleway"/>
                <a:sym typeface="Raleway"/>
              </a:rPr>
              <a:t>avalauriorton@oceanfdn.org</a:t>
            </a:r>
            <a:endParaRPr sz="1800" u="none" strike="noStrike" cap="none" dirty="0">
              <a:solidFill>
                <a:schemeClr val="dk1"/>
              </a:solidFill>
              <a:latin typeface="Roboto" pitchFamily="2" charset="0"/>
              <a:ea typeface="Roboto" pitchFamily="2" charset="0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333333"/>
      </a:dk1>
      <a:lt1>
        <a:srgbClr val="FFFFFF"/>
      </a:lt1>
      <a:dk2>
        <a:srgbClr val="004987"/>
      </a:dk2>
      <a:lt2>
        <a:srgbClr val="95D3E9"/>
      </a:lt2>
      <a:accent1>
        <a:srgbClr val="0085CA"/>
      </a:accent1>
      <a:accent2>
        <a:srgbClr val="0085CA"/>
      </a:accent2>
      <a:accent3>
        <a:srgbClr val="FF8300"/>
      </a:accent3>
      <a:accent4>
        <a:srgbClr val="003A5D"/>
      </a:accent4>
      <a:accent5>
        <a:srgbClr val="AFE2E3"/>
      </a:accent5>
      <a:accent6>
        <a:srgbClr val="333333"/>
      </a:accent6>
      <a:hlink>
        <a:srgbClr val="03A2EC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333333"/>
      </a:dk1>
      <a:lt1>
        <a:srgbClr val="FFFFFF"/>
      </a:lt1>
      <a:dk2>
        <a:srgbClr val="004987"/>
      </a:dk2>
      <a:lt2>
        <a:srgbClr val="95D3E9"/>
      </a:lt2>
      <a:accent1>
        <a:srgbClr val="0085CA"/>
      </a:accent1>
      <a:accent2>
        <a:srgbClr val="0085CA"/>
      </a:accent2>
      <a:accent3>
        <a:srgbClr val="FF8300"/>
      </a:accent3>
      <a:accent4>
        <a:srgbClr val="003A5D"/>
      </a:accent4>
      <a:accent5>
        <a:srgbClr val="AFE2E3"/>
      </a:accent5>
      <a:accent6>
        <a:srgbClr val="333333"/>
      </a:accent6>
      <a:hlink>
        <a:srgbClr val="03A2EC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A4C4"/>
      </a:accent1>
      <a:accent2>
        <a:srgbClr val="125C83"/>
      </a:accent2>
      <a:accent3>
        <a:srgbClr val="053A55"/>
      </a:accent3>
      <a:accent4>
        <a:srgbClr val="501556"/>
      </a:accent4>
      <a:accent5>
        <a:srgbClr val="D9591B"/>
      </a:accent5>
      <a:accent6>
        <a:srgbClr val="E1D82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">
      <a:dk1>
        <a:srgbClr val="333333"/>
      </a:dk1>
      <a:lt1>
        <a:srgbClr val="FFFFFF"/>
      </a:lt1>
      <a:dk2>
        <a:srgbClr val="004987"/>
      </a:dk2>
      <a:lt2>
        <a:srgbClr val="95D3E9"/>
      </a:lt2>
      <a:accent1>
        <a:srgbClr val="0085CA"/>
      </a:accent1>
      <a:accent2>
        <a:srgbClr val="0085CA"/>
      </a:accent2>
      <a:accent3>
        <a:srgbClr val="FF8300"/>
      </a:accent3>
      <a:accent4>
        <a:srgbClr val="003A5D"/>
      </a:accent4>
      <a:accent5>
        <a:srgbClr val="AFE2E3"/>
      </a:accent5>
      <a:accent6>
        <a:srgbClr val="333333"/>
      </a:accent6>
      <a:hlink>
        <a:srgbClr val="03A2EC"/>
      </a:hlink>
      <a:folHlink>
        <a:srgbClr val="3333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2ACFA87F550418D225E071F542ADA" ma:contentTypeVersion="24" ma:contentTypeDescription="Create a new document." ma:contentTypeScope="" ma:versionID="97a588cdfdf0c8a8cfc5b54a81ef71e5">
  <xsd:schema xmlns:xsd="http://www.w3.org/2001/XMLSchema" xmlns:xs="http://www.w3.org/2001/XMLSchema" xmlns:p="http://schemas.microsoft.com/office/2006/metadata/properties" xmlns:ns2="8bde3967-4b29-49c8-add0-1b77de203898" xmlns:ns3="0f1cb922-524b-4a63-a729-f715e5c73bc5" xmlns:ns4="985ec44e-1bab-4c0b-9df0-6ba128686fc9" targetNamespace="http://schemas.microsoft.com/office/2006/metadata/properties" ma:root="true" ma:fieldsID="e37ccbbf1f07bbfc9badb0c91c640e5d" ns2:_="" ns3:_="" ns4:_="">
    <xsd:import namespace="8bde3967-4b29-49c8-add0-1b77de203898"/>
    <xsd:import namespace="0f1cb922-524b-4a63-a729-f715e5c73bc5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Emplacement" minOccurs="0"/>
                <xsd:element ref="ns3:eed4da54-2de3-4f24-ab7f-5cf84a6396d8CountryOrRegion" minOccurs="0"/>
                <xsd:element ref="ns3:eed4da54-2de3-4f24-ab7f-5cf84a6396d8State" minOccurs="0"/>
                <xsd:element ref="ns3:eed4da54-2de3-4f24-ab7f-5cf84a6396d8City" minOccurs="0"/>
                <xsd:element ref="ns3:eed4da54-2de3-4f24-ab7f-5cf84a6396d8PostalCode" minOccurs="0"/>
                <xsd:element ref="ns3:eed4da54-2de3-4f24-ab7f-5cf84a6396d8Street" minOccurs="0"/>
                <xsd:element ref="ns3:eed4da54-2de3-4f24-ab7f-5cf84a6396d8GeoLoc" minOccurs="0"/>
                <xsd:element ref="ns3:eed4da54-2de3-4f24-ab7f-5cf84a6396d8DispName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3967-4b29-49c8-add0-1b77de2038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cb922-524b-4a63-a729-f715e5c73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Emplacement" ma:index="20" nillable="true" ma:displayName="Emplacement" ma:format="Dropdown" ma:internalName="Emplacement">
      <xsd:simpleType>
        <xsd:restriction base="dms:Unknown"/>
      </xsd:simpleType>
    </xsd:element>
    <xsd:element name="eed4da54-2de3-4f24-ab7f-5cf84a6396d8CountryOrRegion" ma:index="21" nillable="true" ma:displayName="Emplacement : Pays/région" ma:internalName="CountryOrRegion" ma:readOnly="true">
      <xsd:simpleType>
        <xsd:restriction base="dms:Text"/>
      </xsd:simpleType>
    </xsd:element>
    <xsd:element name="eed4da54-2de3-4f24-ab7f-5cf84a6396d8State" ma:index="22" nillable="true" ma:displayName="Emplacement : État" ma:internalName="State" ma:readOnly="true">
      <xsd:simpleType>
        <xsd:restriction base="dms:Text"/>
      </xsd:simpleType>
    </xsd:element>
    <xsd:element name="eed4da54-2de3-4f24-ab7f-5cf84a6396d8City" ma:index="23" nillable="true" ma:displayName="Emplacement : Ville" ma:internalName="City" ma:readOnly="true">
      <xsd:simpleType>
        <xsd:restriction base="dms:Text"/>
      </xsd:simpleType>
    </xsd:element>
    <xsd:element name="eed4da54-2de3-4f24-ab7f-5cf84a6396d8PostalCode" ma:index="24" nillable="true" ma:displayName="Emplacement : Code postal" ma:internalName="PostalCode" ma:readOnly="true">
      <xsd:simpleType>
        <xsd:restriction base="dms:Text"/>
      </xsd:simpleType>
    </xsd:element>
    <xsd:element name="eed4da54-2de3-4f24-ab7f-5cf84a6396d8Street" ma:index="25" nillable="true" ma:displayName="Emplacement : Rue" ma:internalName="Street" ma:readOnly="true">
      <xsd:simpleType>
        <xsd:restriction base="dms:Text"/>
      </xsd:simpleType>
    </xsd:element>
    <xsd:element name="eed4da54-2de3-4f24-ab7f-5cf84a6396d8GeoLoc" ma:index="26" nillable="true" ma:displayName="Emplacement : Coordonnées" ma:internalName="GeoLoc" ma:readOnly="true">
      <xsd:simpleType>
        <xsd:restriction base="dms:Unknown"/>
      </xsd:simpleType>
    </xsd:element>
    <xsd:element name="eed4da54-2de3-4f24-ab7f-5cf84a6396d8DispName" ma:index="27" nillable="true" ma:displayName="Emplacement : nom" ma:internalName="DispName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hidden="true" ma:list="{78a33eea-6480-4b67-a40f-8706a958746a}" ma:internalName="TaxCatchAll" ma:showField="CatchAllData" ma:web="8bde3967-4b29-49c8-add0-1b77de20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1cb922-524b-4a63-a729-f715e5c73bc5">
      <Terms xmlns="http://schemas.microsoft.com/office/infopath/2007/PartnerControls"/>
    </lcf76f155ced4ddcb4097134ff3c332f>
    <TaxCatchAll xmlns="985ec44e-1bab-4c0b-9df0-6ba128686fc9" xsi:nil="true"/>
    <Emplacement xmlns="0f1cb922-524b-4a63-a729-f715e5c73bc5" xsi:nil="true"/>
  </documentManagement>
</p:properties>
</file>

<file path=customXml/itemProps1.xml><?xml version="1.0" encoding="utf-8"?>
<ds:datastoreItem xmlns:ds="http://schemas.openxmlformats.org/officeDocument/2006/customXml" ds:itemID="{72FBA7D5-DC42-40D9-A3D3-B2AD5350D8D5}"/>
</file>

<file path=customXml/itemProps2.xml><?xml version="1.0" encoding="utf-8"?>
<ds:datastoreItem xmlns:ds="http://schemas.openxmlformats.org/officeDocument/2006/customXml" ds:itemID="{0B31A724-E23A-4F59-ABA1-9C8DFFEE47E3}"/>
</file>

<file path=customXml/itemProps3.xml><?xml version="1.0" encoding="utf-8"?>
<ds:datastoreItem xmlns:ds="http://schemas.openxmlformats.org/officeDocument/2006/customXml" ds:itemID="{95FC5E8D-E5F9-4FF1-ACC8-04B6FC97F156}"/>
</file>

<file path=docProps/app.xml><?xml version="1.0" encoding="utf-8"?>
<Properties xmlns="http://schemas.openxmlformats.org/officeDocument/2006/extended-properties" xmlns:vt="http://schemas.openxmlformats.org/officeDocument/2006/docPropsVTypes">
  <TotalTime>9898</TotalTime>
  <Words>643</Words>
  <Application>Microsoft Office PowerPoint</Application>
  <PresentationFormat>Widescreen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Roboto</vt:lpstr>
      <vt:lpstr>Arial</vt:lpstr>
      <vt:lpstr>Noticia Text</vt:lpstr>
      <vt:lpstr>Rockwell</vt:lpstr>
      <vt:lpstr>Oswald</vt:lpstr>
      <vt:lpstr>Calibri</vt:lpstr>
      <vt:lpstr>Geo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Julianna Dietz</dc:creator>
  <cp:lastModifiedBy>Tamoy Singh</cp:lastModifiedBy>
  <cp:revision>39</cp:revision>
  <dcterms:created xsi:type="dcterms:W3CDTF">2018-12-17T13:20:17Z</dcterms:created>
  <dcterms:modified xsi:type="dcterms:W3CDTF">2023-01-31T22:40:01Z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0x010100ACC2ACFA87F550418D225E071F542ADA</vt:lpwstr>
  </property>
</Properties>
</file>